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fr-FR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endParaRPr lang="fr-FR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fr-FR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049EFADC-E6FE-4812-AAFC-E3D4F35D1A2C}" type="slidenum">
              <a:t>‹#›</a:t>
            </a:fld>
            <a:endParaRPr lang="fr-FR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idx="1"/>
          </p:nvPr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spc="0" baseline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1C6123A-EBA6-47FA-8A68-B90C41B0A4C3}" type="datetime1">
              <a:rPr lang="fr-FR"/>
              <a:pPr lvl="0"/>
              <a:t>2011/10/6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799"/>
            <a:ext cx="4572000" cy="3429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Espace réservé des commentaires 4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spc="0" baseline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D1044D1-97A6-4195-9154-E2855B7D4FF2}" type="slidenum"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rtl="0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1pPr>
    <a:lvl2pPr marL="457200" marR="0" lvl="1" indent="0" algn="l" rtl="0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2pPr>
    <a:lvl3pPr marL="914400" marR="0" lvl="2" indent="0" algn="l" rtl="0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3pPr>
    <a:lvl4pPr marL="1371599" marR="0" lvl="3" indent="0" algn="l" rtl="0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4pPr>
    <a:lvl5pPr marL="1828800" marR="0" lvl="4" indent="0" algn="l" rtl="0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C1C6123A-EBA6-47FA-8A68-B90C41B0A4C3}" type="datetime1">
              <a:rPr lang="fr-FR"/>
              <a:pPr lvl="0"/>
              <a:t>2011/10/6</a:t>
            </a:fld>
            <a:endParaRPr lang="fr-FR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>
            <a:spAutoFit/>
          </a:bodyPr>
          <a:lstStyle/>
          <a:p>
            <a:pPr marL="216000" indent="-216000"/>
            <a:endParaRPr lang="fr-FR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C1C6123A-EBA6-47FA-8A68-B90C41B0A4C3}" type="datetime1">
              <a:rPr lang="fr-FR"/>
              <a:pPr lvl="0"/>
              <a:t>2011/10/6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/>
            <a:endParaRPr lang="fr-FR" sz="2000">
              <a:latin typeface="Arial" pitchFamily="18"/>
            </a:endParaRPr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865566-C95B-4BC4-8276-3010E06CD99A}" type="slidenum">
              <a:t>10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C1C6123A-EBA6-47FA-8A68-B90C41B0A4C3}" type="datetime1">
              <a:rPr lang="fr-FR"/>
              <a:pPr lvl="0"/>
              <a:t>2011/10/6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/>
            <a:endParaRPr lang="fr-FR" sz="2000">
              <a:latin typeface="Arial" pitchFamily="18"/>
            </a:endParaRPr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41CD79D-79B8-4279-A8B2-8FC1C853EA54}" type="slidenum">
              <a:t>11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C1C6123A-EBA6-47FA-8A68-B90C41B0A4C3}" type="datetime1">
              <a:rPr lang="fr-FR"/>
              <a:pPr lvl="0"/>
              <a:t>2011/10/6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/>
            <a:endParaRPr lang="fr-FR" sz="2000">
              <a:latin typeface="Arial" pitchFamily="18"/>
            </a:endParaRPr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C6F471C-8792-49A3-A173-A29CAFF7BEB3}" type="slidenum">
              <a:t>12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C1C6123A-EBA6-47FA-8A68-B90C41B0A4C3}" type="datetime1">
              <a:rPr lang="fr-FR"/>
              <a:pPr lvl="0"/>
              <a:t>2011/10/6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/>
            <a:endParaRPr lang="fr-FR" sz="2000">
              <a:latin typeface="Arial" pitchFamily="18"/>
            </a:endParaRPr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7C8DC09-BC48-42F3-A28E-DAD6048AB680}" type="slidenum">
              <a:t>2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C1C6123A-EBA6-47FA-8A68-B90C41B0A4C3}" type="datetime1">
              <a:rPr lang="fr-FR"/>
              <a:pPr lvl="0"/>
              <a:t>2011/10/6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/>
            <a:endParaRPr lang="fr-FR" sz="2000">
              <a:latin typeface="Arial" pitchFamily="18"/>
            </a:endParaRPr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9D50ECD-D52F-4B2B-991B-A8F7491282BA}" type="slidenum">
              <a:t>3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C1C6123A-EBA6-47FA-8A68-B90C41B0A4C3}" type="datetime1">
              <a:rPr lang="fr-FR"/>
              <a:pPr lvl="0"/>
              <a:t>2011/10/6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/>
            <a:endParaRPr lang="fr-FR" sz="2000">
              <a:latin typeface="Arial" pitchFamily="18"/>
            </a:endParaRPr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1F128AE-0B03-40E2-97FE-C369967616A2}" type="slidenum">
              <a:t>4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C1C6123A-EBA6-47FA-8A68-B90C41B0A4C3}" type="datetime1">
              <a:rPr lang="fr-FR"/>
              <a:pPr lvl="0"/>
              <a:t>2011/10/6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/>
            <a:endParaRPr lang="fr-FR" sz="2000">
              <a:latin typeface="Arial" pitchFamily="18"/>
            </a:endParaRPr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4B19F40-21E2-4D22-AC51-1FF6BBB2BC44}" type="slidenum">
              <a:t>5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C1C6123A-EBA6-47FA-8A68-B90C41B0A4C3}" type="datetime1">
              <a:rPr lang="fr-FR"/>
              <a:pPr lvl="0"/>
              <a:t>2011/10/6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/>
            <a:endParaRPr lang="fr-FR" sz="2000">
              <a:latin typeface="Arial" pitchFamily="18"/>
            </a:endParaRPr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931817-E3D4-4473-AEC0-499EC43D12D2}" type="slidenum">
              <a:t>6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C1C6123A-EBA6-47FA-8A68-B90C41B0A4C3}" type="datetime1">
              <a:rPr lang="fr-FR"/>
              <a:pPr lvl="0"/>
              <a:t>2011/10/6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/>
            <a:endParaRPr lang="fr-FR" sz="2000">
              <a:latin typeface="Arial" pitchFamily="18"/>
            </a:endParaRPr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67D34D3-FA5D-4530-9105-FED1DD74B581}" type="slidenum">
              <a:t>7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C1C6123A-EBA6-47FA-8A68-B90C41B0A4C3}" type="datetime1">
              <a:rPr lang="fr-FR"/>
              <a:pPr lvl="0"/>
              <a:t>2011/10/6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/>
            <a:endParaRPr lang="fr-FR" sz="2000">
              <a:latin typeface="Arial" pitchFamily="18"/>
            </a:endParaRPr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B18A42B-3B23-4853-9F95-57787F0F5228}" type="slidenum">
              <a:t>8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C1C6123A-EBA6-47FA-8A68-B90C41B0A4C3}" type="datetime1">
              <a:rPr lang="fr-FR"/>
              <a:pPr lvl="0"/>
              <a:t>2011/10/6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/>
            <a:endParaRPr lang="fr-FR" sz="2000">
              <a:latin typeface="Arial" pitchFamily="18"/>
            </a:endParaRPr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7B54936-961C-4679-84AE-E5BC6E0D72EE}" type="slidenum">
              <a:t>9</a:t>
            </a:fld>
            <a:endParaRPr lang="fr-FR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799" y="2133720"/>
            <a:ext cx="7772400" cy="1469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599" y="3886200"/>
            <a:ext cx="6400799" cy="1752479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898989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152280" y="6492960"/>
            <a:ext cx="6615720" cy="365040"/>
          </a:xfrm>
        </p:spPr>
        <p:txBody>
          <a:bodyPr anchorCtr="0"/>
          <a:lstStyle>
            <a:lvl1pPr algn="l">
              <a:defRPr sz="800" b="1" i="1">
                <a:solidFill>
                  <a:srgbClr val="000000"/>
                </a:solidFill>
                <a:latin typeface="Arial" pitchFamily="34"/>
                <a:ea typeface="TimesNewRomanPS-BoldMT" pitchFamily="2"/>
                <a:cs typeface="Arial" pitchFamily="34"/>
              </a:defRPr>
            </a:lvl1pPr>
          </a:lstStyle>
          <a:p>
            <a:pPr lvl="0"/>
            <a:r>
              <a:rPr lang="en-US"/>
              <a:t>First ground observations of Saturn's spokes around 2009 equinox - Marc Delcroix, Emil Kraiikamp and Padma Yanamandra-Fisher - EPSC-DPS 2011, Nantes, France, Oct. 7th 2011</a:t>
            </a: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7924680" y="6492960"/>
            <a:ext cx="990719" cy="365040"/>
          </a:xfrm>
        </p:spPr>
        <p:txBody>
          <a:bodyPr/>
          <a:lstStyle>
            <a:lvl1pPr>
              <a:defRPr sz="1000" b="1" i="1">
                <a:solidFill>
                  <a:srgbClr val="000000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fld id="{3FAE499C-9909-45EF-B596-A69EA7898B8B}" type="slidenum">
              <a:t>‹#›</a:t>
            </a:fld>
            <a:endParaRPr lang="en-US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628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414"/>
              </a:spcAft>
              <a:defRPr lang="fr-FR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fr-FR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E8518-B19F-483B-A8A2-05B432DA814E}" type="datetime1">
              <a:rPr lang="en-US"/>
              <a:pPr lvl="0"/>
              <a:t>2011/10/6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Contribution of amateur obsrvations to Saturn Storm studies - Marc Delcroix and Georg Fischer - EPSC 2010, Sep.24th 2010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DF8D34-6A6D-4B83-8F86-F1C0D9EC82D8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19919" cy="5851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E95480-13CC-495D-89A7-76C7F0DB1415}" type="datetime1">
              <a:rPr lang="en-US"/>
              <a:pPr lvl="0"/>
              <a:t>2011/10/6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Contribution of amateur obsrvations to Saturn Storm studies - Marc Delcroix and Georg Fischer - EPSC 2010, Sep.24th 2010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ECC4E-A1FB-4368-9AE6-A725995CF361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452592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2"/>
              <a:buChar char="•"/>
              <a:defRPr sz="32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DD6187-3553-4F29-B824-2CBBE03ADF05}" type="datetime1">
              <a:rPr lang="en-US"/>
              <a:pPr lvl="0"/>
              <a:t>2011/10/6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Contribution of amateur obsrvations to Saturn Storm studies - Marc Delcroix and Georg Fischer - EPSC 2010, Sep.24th 2010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022FB6-9AE5-45CB-A0B2-611D238602B9}" type="slidenum">
              <a:t>‹#›</a:t>
            </a:fld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452628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414"/>
              </a:spcAft>
              <a:defRPr lang="fr-FR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159" y="4406759"/>
            <a:ext cx="7772400" cy="1362240"/>
          </a:xfrm>
        </p:spPr>
        <p:txBody>
          <a:bodyPr anchor="t" anchorCtr="0"/>
          <a:lstStyle>
            <a:lvl1pPr algn="l">
              <a:defRPr sz="4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159" y="2906640"/>
            <a:ext cx="7772400" cy="1500119"/>
          </a:xfrm>
        </p:spPr>
        <p:txBody>
          <a:bodyPr anchor="b"/>
          <a:lstStyle>
            <a:lvl1pPr marL="0" indent="0">
              <a:spcBef>
                <a:spcPts val="499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938236-E801-419B-8A54-FD9AEB1E21C3}" type="datetime1">
              <a:rPr lang="en-US"/>
              <a:pPr lvl="0"/>
              <a:t>2011/10/6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Contribution of amateur obsrvations to Saturn Storm studies - Marc Delcroix and Georg Fischer - EPSC 2010, Sep.24th 2010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8FB397-79CB-4CC9-91A8-167E5D2B4B2C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4038479" cy="4525920"/>
          </a:xfrm>
        </p:spPr>
        <p:txBody>
          <a:bodyPr anchor="t" anchorCtr="0"/>
          <a:lstStyle>
            <a:lvl1pPr marL="343080" indent="-343080" algn="l">
              <a:spcBef>
                <a:spcPts val="700"/>
              </a:spcBef>
              <a:buSzPct val="100000"/>
              <a:buFont typeface="Arial" pitchFamily="32"/>
              <a:buChar char="•"/>
              <a:defRPr sz="28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4648320" y="1600200"/>
            <a:ext cx="4038479" cy="4525920"/>
          </a:xfrm>
        </p:spPr>
        <p:txBody>
          <a:bodyPr anchor="t" anchorCtr="0"/>
          <a:lstStyle>
            <a:lvl1pPr marL="343080" indent="-343080" algn="l">
              <a:spcBef>
                <a:spcPts val="700"/>
              </a:spcBef>
              <a:buSzPct val="100000"/>
              <a:buFont typeface="Arial" pitchFamily="32"/>
              <a:buChar char="•"/>
              <a:defRPr sz="28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AFEED-B0E5-45AA-8858-794CF7A8372F}" type="datetime1">
              <a:rPr lang="en-US"/>
              <a:pPr lvl="0"/>
              <a:t>2011/10/6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Contribution of amateur obsrvations to Saturn Storm studies - Marc Delcroix and Georg Fischer - EPSC 2010, Sep.24th 2010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05998C-DB4A-4A98-8D40-55B101991DAE}" type="slidenum">
              <a:t>‹#›</a:t>
            </a:fld>
            <a:endParaRPr lang="en-US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452628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414"/>
              </a:spcAft>
              <a:defRPr lang="fr-FR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9" cy="63972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0"/>
            <a:ext cx="4040279" cy="3951360"/>
          </a:xfrm>
        </p:spPr>
        <p:txBody>
          <a:bodyPr anchor="t" anchorCtr="0"/>
          <a:lstStyle>
            <a:lvl1pPr marL="343080" indent="-343080" algn="l">
              <a:spcBef>
                <a:spcPts val="601"/>
              </a:spcBef>
              <a:buSzPct val="100000"/>
              <a:buFont typeface="Arial" pitchFamily="32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80" y="1535039"/>
            <a:ext cx="4041719" cy="63972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4645080" y="2174760"/>
            <a:ext cx="4041719" cy="3951360"/>
          </a:xfrm>
        </p:spPr>
        <p:txBody>
          <a:bodyPr anchor="t" anchorCtr="0"/>
          <a:lstStyle>
            <a:lvl1pPr marL="343080" indent="-343080" algn="l">
              <a:spcBef>
                <a:spcPts val="601"/>
              </a:spcBef>
              <a:buSzPct val="100000"/>
              <a:buFont typeface="Arial" pitchFamily="32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4B49FB-A3E2-4EBC-B152-03A197C2E8BE}" type="datetime1">
              <a:rPr lang="en-US"/>
              <a:pPr lvl="0"/>
              <a:t>2011/10/6</a:t>
            </a:fld>
            <a:endParaRPr lang="en-US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Contribution of amateur obsrvations to Saturn Storm studies - Marc Delcroix and Georg Fischer - EPSC 2010, Sep.24th 2010</a:t>
            </a:r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D52A9A-B76A-4356-ADAF-8C633EF71FB7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CE5024-16BE-487D-AF2E-B7FC5303CFB2}" type="datetime1">
              <a:rPr lang="en-US"/>
              <a:pPr lvl="0"/>
              <a:t>2011/10/6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Contribution of amateur obsrvations to Saturn Storm studies - Marc Delcroix and Georg Fischer - EPSC 2010, Sep.24th 2010</a:t>
            </a: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278A31-4BD0-4EBC-8A19-F9909E2463A9}" type="slidenum">
              <a:t>‹#›</a:t>
            </a:fld>
            <a:endParaRPr lang="en-US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628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414"/>
              </a:spcAft>
              <a:defRPr lang="fr-FR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5BDDA8-9F56-4BC9-AD9C-84A5C6013C2C}" type="datetime1">
              <a:rPr lang="en-US"/>
              <a:pPr lvl="0"/>
              <a:t>2011/10/6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Contribution of amateur obsrvations to Saturn Storm studies - Marc Delcroix and Georg Fischer - EPSC 2010, Sep.24th 2010</a:t>
            </a: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F21147-9485-4AAF-8389-2E88B2E5C08D}" type="slidenum">
              <a:t>‹#›</a:t>
            </a:fld>
            <a:endParaRPr lang="en-US"/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/>
          <a:lstStyle>
            <a:lvl1pPr>
              <a:defRPr lang="fr-FR">
                <a:latin typeface="Arial" pitchFamily="18"/>
              </a:defRPr>
            </a:lvl1pPr>
          </a:lstStyle>
          <a:p>
            <a:endParaRPr lang="fr-FR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628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414"/>
              </a:spcAft>
              <a:defRPr lang="fr-FR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2880"/>
            <a:ext cx="3008160" cy="1162080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3575159" y="272880"/>
            <a:ext cx="5111640" cy="585324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2"/>
              <a:buChar char="•"/>
              <a:defRPr sz="32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4960"/>
            <a:ext cx="3008160" cy="469116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A96678-9565-4668-8A78-630BA2973663}" type="datetime1">
              <a:rPr lang="en-US"/>
              <a:pPr lvl="0"/>
              <a:t>2011/10/6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Contribution of amateur obsrvations to Saturn Storm studies - Marc Delcroix and Georg Fischer - EPSC 2010, Sep.24th 2010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C7E94D-B145-4333-8479-7A0167C5ED8D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440" y="4800600"/>
            <a:ext cx="5486399" cy="566640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1792440" y="612720"/>
            <a:ext cx="5486399" cy="4114800"/>
          </a:xfrm>
        </p:spPr>
        <p:txBody>
          <a:bodyPr anchor="t" anchorCtr="0"/>
          <a:lstStyle>
            <a:lvl1pPr>
              <a:defRPr lang="fr-FR">
                <a:latin typeface="Arial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440" y="5367240"/>
            <a:ext cx="5486399" cy="804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E59928-A906-4BDE-9715-A65010982E72}" type="datetime1">
              <a:rPr lang="en-US"/>
              <a:pPr lvl="0"/>
              <a:t>2011/10/6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Contribution of amateur obsrvations to Saturn Storm studies - Marc Delcroix and Georg Fischer - EPSC 2010, Sep.24th 2010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AE3E54-CBD7-4912-ABAB-6B619009A756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898989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D7178E5-0F34-4438-9766-3F1641D00CB5}" type="datetime1">
              <a:rPr lang="en-US"/>
              <a:pPr lvl="0"/>
              <a:t>2011/10/6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479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898989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en-US"/>
              <a:t>Contribution of amateur obsrvations to Saturn Storm studies - Marc Delcroix and Georg Fischer - EPSC 2010, Sep.24th 2010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898989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B9D37FC-DF51-4C48-881E-745911B44F5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rtl="0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marL="343080" marR="0" lvl="0" indent="-343080" algn="l" rtl="0" hangingPunct="0">
        <a:lnSpc>
          <a:spcPct val="100000"/>
        </a:lnSpc>
        <a:spcBef>
          <a:spcPts val="799"/>
        </a:spcBef>
        <a:spcAft>
          <a:spcPts val="0"/>
        </a:spcAft>
        <a:buSzPct val="100000"/>
        <a:buFont typeface="Arial" pitchFamily="32"/>
        <a:buChar char="•"/>
        <a:tabLst/>
        <a:defRPr lang="en-US" sz="3200" b="0" i="0" u="none" strike="noStrike" kern="1200" spc="0" baseline="0">
          <a:solidFill>
            <a:srgbClr val="000000"/>
          </a:solidFill>
          <a:latin typeface="Calibri"/>
        </a:defRPr>
      </a:lvl1pPr>
      <a:lvl2pPr marL="743040" marR="0" lvl="1" indent="-285840" algn="l" rtl="0" hangingPunct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2"/>
        <a:buChar char="–"/>
        <a:tabLst/>
        <a:defRPr lang="en-US" sz="2800" b="0" i="0" u="none" strike="noStrike" kern="1200" spc="0" baseline="0">
          <a:solidFill>
            <a:srgbClr val="000000"/>
          </a:solidFill>
          <a:latin typeface="Calibri"/>
        </a:defRPr>
      </a:lvl2pPr>
      <a:lvl3pPr marL="1143000" marR="0" lvl="2" indent="-228600" algn="l" rtl="0" hangingPunct="0">
        <a:lnSpc>
          <a:spcPct val="100000"/>
        </a:lnSpc>
        <a:spcBef>
          <a:spcPts val="601"/>
        </a:spcBef>
        <a:spcAft>
          <a:spcPts val="0"/>
        </a:spcAft>
        <a:buSzPct val="100000"/>
        <a:buFont typeface="Arial" pitchFamily="32"/>
        <a:buChar char="•"/>
        <a:tabLst/>
        <a:defRPr lang="en-US" sz="2400" b="0" i="0" u="none" strike="noStrike" kern="1200" spc="0" baseline="0">
          <a:solidFill>
            <a:srgbClr val="000000"/>
          </a:solidFill>
          <a:latin typeface="Calibri"/>
        </a:defRPr>
      </a:lvl3pPr>
      <a:lvl4pPr marL="1600200" marR="0" lvl="3" indent="-228600" algn="l" rtl="0" hangingPunct="0">
        <a:lnSpc>
          <a:spcPct val="100000"/>
        </a:lnSpc>
        <a:spcBef>
          <a:spcPts val="499"/>
        </a:spcBef>
        <a:spcAft>
          <a:spcPts val="0"/>
        </a:spcAft>
        <a:buSzPct val="100000"/>
        <a:buFont typeface="Arial" pitchFamily="32"/>
        <a:buChar char="–"/>
        <a:tabLst/>
        <a:defRPr lang="en-US" sz="2000" b="0" i="0" u="none" strike="noStrike" kern="1200" spc="0" baseline="0">
          <a:solidFill>
            <a:srgbClr val="000000"/>
          </a:solidFill>
          <a:latin typeface="Calibri"/>
        </a:defRPr>
      </a:lvl4pPr>
      <a:lvl5pPr marL="2057400" marR="0" lvl="4" indent="-228600" algn="l" rtl="0" hangingPunct="0">
        <a:lnSpc>
          <a:spcPct val="100000"/>
        </a:lnSpc>
        <a:spcBef>
          <a:spcPts val="499"/>
        </a:spcBef>
        <a:spcAft>
          <a:spcPts val="0"/>
        </a:spcAft>
        <a:buSzPct val="100000"/>
        <a:buFont typeface="Arial" pitchFamily="32"/>
        <a:buChar char="»"/>
        <a:tabLst/>
        <a:defRPr lang="en-US" sz="2000" b="0" i="0" u="none" strike="noStrike" kern="1200" spc="0" baseline="0">
          <a:solidFill>
            <a:srgbClr val="000000"/>
          </a:solidFill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503999" y="1842119"/>
            <a:ext cx="8136000" cy="2117880"/>
          </a:xfrm>
          <a:solidFill>
            <a:srgbClr val="E6E6E6"/>
          </a:solidFill>
          <a:ln w="7200">
            <a:solidFill>
              <a:srgbClr val="FFFFFF"/>
            </a:solidFill>
            <a:prstDash val="solid"/>
          </a:ln>
        </p:spPr>
        <p:txBody>
          <a:bodyPr lIns="82440" tIns="36720" rIns="82440" bIns="3672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sz="3200" b="1" i="1"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First ground observations of Saturn's spokes around 2009 equinox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503999" y="4453920"/>
            <a:ext cx="8136000" cy="1162080"/>
          </a:xfrm>
          <a:solidFill>
            <a:srgbClr val="E6E6E6"/>
          </a:solidFill>
          <a:ln w="7200">
            <a:solidFill>
              <a:srgbClr val="FFFFFF"/>
            </a:solidFill>
            <a:prstDash val="solid"/>
            <a:miter/>
          </a:ln>
        </p:spPr>
        <p:txBody>
          <a:bodyPr lIns="90360" tIns="44640" rIns="90360" bIns="44640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Marc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Delcroix</a:t>
            </a:r>
            <a:r>
              <a:rPr lang="en-US" sz="1800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, 	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            Emil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Kraiikamp</a:t>
            </a:r>
            <a:r>
              <a:rPr lang="en-US" sz="1800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 	</a:t>
            </a:r>
            <a:r>
              <a:rPr lang="en-US" sz="1200" dirty="0" smtClean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&amp;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Padma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Yanamandra</a:t>
            </a:r>
            <a:r>
              <a:rPr lang="en-US" sz="1800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-Fisher</a:t>
            </a:r>
          </a:p>
          <a:p>
            <a:pPr lvl="0" algn="l" hangingPunct="1">
              <a:spcBef>
                <a:spcPts val="300"/>
              </a:spcBef>
              <a:spcAft>
                <a:spcPts val="0"/>
              </a:spcAft>
              <a:buNone/>
            </a:pPr>
            <a:endParaRPr lang="fr-FR" sz="11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 algn="l" hangingPunct="1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Commission des observations </a:t>
            </a:r>
            <a:r>
              <a:rPr lang="en-US" sz="11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planétaires</a:t>
            </a:r>
            <a:r>
              <a:rPr lang="en-US" sz="11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	University </a:t>
            </a:r>
            <a:r>
              <a:rPr lang="en-US" sz="11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of Groningen 	</a:t>
            </a:r>
            <a:r>
              <a:rPr lang="en-US" sz="11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	Space </a:t>
            </a:r>
            <a:r>
              <a:rPr lang="en-US" sz="11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Research Institute</a:t>
            </a:r>
          </a:p>
          <a:p>
            <a:pPr lvl="0" algn="l">
              <a:buNone/>
            </a:pPr>
            <a:r>
              <a:rPr lang="fr-FR" sz="11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Société Astronomique de France	</a:t>
            </a:r>
            <a:r>
              <a:rPr lang="en-US" sz="11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Netherlands</a:t>
            </a:r>
            <a:r>
              <a:rPr lang="en-US" sz="11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			</a:t>
            </a:r>
            <a:r>
              <a:rPr lang="en-US" sz="11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USA</a:t>
            </a:r>
            <a:br>
              <a:rPr lang="en-US" sz="11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r>
              <a:rPr lang="fr-FR" sz="11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(</a:t>
            </a:r>
            <a:r>
              <a:rPr lang="fr-FR" sz="1100" dirty="0" smtClean="0">
                <a:solidFill>
                  <a:srgbClr val="000000"/>
                </a:solidFill>
                <a:latin typeface="Arial" pitchFamily="34"/>
              </a:rPr>
              <a:t>delcroix.marc@free.fr</a:t>
            </a:r>
            <a:r>
              <a:rPr lang="fr-FR" sz="11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)		</a:t>
            </a:r>
            <a:r>
              <a:rPr lang="fr-FR" sz="11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(</a:t>
            </a:r>
            <a:r>
              <a:rPr lang="fr-FR" sz="11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ekraaikamp@gmail.com)		(</a:t>
            </a:r>
            <a:r>
              <a:rPr lang="fr-FR" sz="1100" dirty="0">
                <a:solidFill>
                  <a:srgbClr val="000000"/>
                </a:solidFill>
                <a:latin typeface="Arial" pitchFamily="34"/>
              </a:rPr>
              <a:t>padma@spacescience.org</a:t>
            </a:r>
            <a:r>
              <a:rPr lang="fr-FR" sz="11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)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41080" y="216360"/>
            <a:ext cx="13464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602120" y="182880"/>
            <a:ext cx="10512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15999" y="6228000"/>
            <a:ext cx="5292305" cy="32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600" b="1" i="1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EPSC-DPS 2011, Nantes, France, </a:t>
            </a:r>
            <a:r>
              <a:rPr lang="en-US" sz="1600" b="1" i="1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October</a:t>
            </a:r>
            <a:r>
              <a:rPr lang="fr-FR" sz="1600" b="1" i="1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 6</a:t>
            </a:r>
            <a:r>
              <a:rPr lang="fr-FR" sz="1600" b="1" i="1" u="none" strike="noStrike" kern="1200" baseline="300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th</a:t>
            </a:r>
            <a:r>
              <a:rPr lang="fr-FR" sz="1600" b="1" i="1" u="none" strike="noStrike" kern="120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37560" y="4427640"/>
            <a:ext cx="2206440" cy="1764360"/>
            <a:chOff x="6937560" y="4427640"/>
            <a:chExt cx="2206440" cy="1764360"/>
          </a:xfrm>
        </p:grpSpPr>
        <p:pic>
          <p:nvPicPr>
            <p:cNvPr id="3" name="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 t="19832" r="74573" b="34706"/>
            <a:stretch>
              <a:fillRect/>
            </a:stretch>
          </p:blipFill>
          <p:spPr>
            <a:xfrm>
              <a:off x="6937560" y="4427640"/>
              <a:ext cx="2206440" cy="1764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Straight Connector 3"/>
            <p:cNvSpPr/>
            <p:nvPr/>
          </p:nvSpPr>
          <p:spPr>
            <a:xfrm flipV="1">
              <a:off x="8161560" y="5507640"/>
              <a:ext cx="0" cy="360000"/>
            </a:xfrm>
            <a:prstGeom prst="line">
              <a:avLst/>
            </a:prstGeom>
            <a:noFill/>
            <a:ln w="36000">
              <a:solidFill>
                <a:srgbClr val="00FF00"/>
              </a:solidFill>
              <a:prstDash val="solid"/>
              <a:tailEnd type="arrow"/>
            </a:ln>
          </p:spPr>
          <p:txBody>
            <a:bodyPr vert="horz" wrap="square" lIns="108000" tIns="63000" rIns="108000" bIns="63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161560" y="4715640"/>
              <a:ext cx="0" cy="360000"/>
            </a:xfrm>
            <a:prstGeom prst="line">
              <a:avLst/>
            </a:prstGeom>
            <a:noFill/>
            <a:ln w="36000">
              <a:solidFill>
                <a:srgbClr val="00FF00"/>
              </a:solidFill>
              <a:prstDash val="solid"/>
              <a:tailEnd type="arrow"/>
            </a:ln>
          </p:spPr>
          <p:txBody>
            <a:bodyPr vert="horz" wrap="square" lIns="108000" tIns="63000" rIns="108000" bIns="63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6" name="Titre 1"/>
          <p:cNvSpPr txBox="1">
            <a:spLocks noGrp="1"/>
          </p:cNvSpPr>
          <p:nvPr>
            <p:ph type="ctrTitle"/>
          </p:nvPr>
        </p:nvSpPr>
        <p:spPr>
          <a:xfrm>
            <a:off x="325800" y="297720"/>
            <a:ext cx="8530200" cy="530280"/>
          </a:xfrm>
          <a:gradFill>
            <a:gsLst>
              <a:gs pos="0">
                <a:srgbClr val="FFFFFF"/>
              </a:gs>
              <a:gs pos="100000">
                <a:srgbClr val="999999"/>
              </a:gs>
            </a:gsLst>
            <a:path path="circle">
              <a:fillToRect r="100000" b="100000"/>
            </a:path>
          </a:gradFill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</a:pPr>
            <a:r>
              <a:rPr lang="en-US" sz="2800" i="1"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Spokes detections in 2011</a:t>
            </a:r>
          </a:p>
        </p:txBody>
      </p:sp>
      <p:sp>
        <p:nvSpPr>
          <p:cNvPr id="7" name="Sous-titre 4"/>
          <p:cNvSpPr txBox="1">
            <a:spLocks noGrp="1"/>
          </p:cNvSpPr>
          <p:nvPr>
            <p:ph type="subTitle" idx="1"/>
          </p:nvPr>
        </p:nvSpPr>
        <p:spPr>
          <a:xfrm>
            <a:off x="324000" y="576000"/>
            <a:ext cx="8496000" cy="5580000"/>
          </a:xfrm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- During the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2010-2011 apparition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, out of 114 animations (December 2010 to August 2011),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62 candidate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(not yet confirmed by measurement, including simultaneous observations on two occasions)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spoke observations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 have been identified, from 22 different observers</a:t>
            </a: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.</a:t>
            </a: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- These occurred between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Dec. 23</a:t>
            </a:r>
            <a:r>
              <a:rPr lang="en-US" sz="1600" b="1" baseline="300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rd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 2010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and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 April 30</a:t>
            </a:r>
            <a:r>
              <a:rPr lang="en-US" sz="1600" b="1" baseline="300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th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 2011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, with a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ring-tilt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between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10.3°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and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 7.8°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and between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Ls 17°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/ </a:t>
            </a:r>
            <a:r>
              <a:rPr lang="en-US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δ</a:t>
            </a:r>
            <a:r>
              <a:rPr lang="en-US" sz="1600" baseline="-25000" dirty="0" err="1">
                <a:solidFill>
                  <a:srgbClr val="000000"/>
                </a:solidFill>
                <a:latin typeface="Arial" pitchFamily="18"/>
                <a:cs typeface="Arial" pitchFamily="34"/>
              </a:rPr>
              <a:t>sun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7.5° and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 Ls 23°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/ </a:t>
            </a:r>
            <a:r>
              <a:rPr lang="en-US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δ</a:t>
            </a:r>
            <a:r>
              <a:rPr lang="en-US" sz="1600" baseline="-25000" dirty="0" err="1">
                <a:solidFill>
                  <a:srgbClr val="000000"/>
                </a:solidFill>
                <a:latin typeface="Arial" pitchFamily="18"/>
                <a:cs typeface="Arial" pitchFamily="34"/>
              </a:rPr>
              <a:t>sun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9.3</a:t>
            </a: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°</a:t>
            </a: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- Only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of them show spokes candidates in the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 evening B-ring </a:t>
            </a:r>
            <a:r>
              <a:rPr lang="en-US" sz="1600" b="1" dirty="0" err="1">
                <a:solidFill>
                  <a:srgbClr val="000000"/>
                </a:solidFill>
                <a:latin typeface="Arial" pitchFamily="18"/>
                <a:cs typeface="Arial" pitchFamily="2"/>
              </a:rPr>
              <a:t>ansae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, 61 in the morning </a:t>
            </a:r>
            <a:r>
              <a:rPr lang="en-US" sz="1600" b="1" dirty="0" err="1">
                <a:solidFill>
                  <a:srgbClr val="000000"/>
                </a:solidFill>
                <a:latin typeface="Arial" pitchFamily="18"/>
                <a:cs typeface="Arial" pitchFamily="2"/>
              </a:rPr>
              <a:t>ansae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(3 times both)</a:t>
            </a: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  <p:sp>
        <p:nvSpPr>
          <p:cNvPr id="8" name="Slide Number Placeholder 5"/>
          <p:cNvSpPr txBox="1"/>
          <p:nvPr/>
        </p:nvSpPr>
        <p:spPr>
          <a:xfrm>
            <a:off x="7924680" y="6492960"/>
            <a:ext cx="99071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D411268-97B3-4538-80DB-28C6C6FA7DB1}" type="slidenum">
              <a:t>10</a:t>
            </a:fld>
            <a:endParaRPr lang="en-US" sz="1000" b="1" i="1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Footer Placeholder 4"/>
          <p:cNvSpPr txBox="1"/>
          <p:nvPr/>
        </p:nvSpPr>
        <p:spPr>
          <a:xfrm>
            <a:off x="152640" y="6492960"/>
            <a:ext cx="6615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TimesNewRomanPS-BoldMT" pitchFamily="2"/>
                <a:cs typeface="Arial" pitchFamily="34"/>
              </a:rPr>
              <a:t>First ground observations of Saturn's spokes around 2009 equinox - </a:t>
            </a: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Arial" pitchFamily="34"/>
              </a:rPr>
              <a:t>Marc Delcroix, Emil Kraiikamp and Padma Yanamandra-Fisher - EPSC-DPS 2011, Nantes, France, Oct. 7th 2011</a:t>
            </a:r>
          </a:p>
        </p:txBody>
      </p:sp>
      <p:pic>
        <p:nvPicPr>
          <p:cNvPr id="10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24000" y="3168000"/>
            <a:ext cx="7243200" cy="30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95400" y="6192000"/>
            <a:ext cx="7920000" cy="409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100"/>
            </a:pPr>
            <a:r>
              <a:rPr lang="en-US" sz="11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Two spoke candidates in the morning ansae (left) taken on March 20</a:t>
            </a:r>
            <a:r>
              <a:rPr lang="en-US" sz="1100" b="0" i="0" u="none" strike="noStrike" kern="1200" baseline="300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</a:t>
            </a:r>
            <a:r>
              <a:rPr lang="en-US" sz="11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2011, with a red filter. GWS is also visible in the NTrZ. 	</a:t>
            </a:r>
            <a:r>
              <a:rPr lang="en-US" sz="1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	© E. Kraiikamp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325800" y="297720"/>
            <a:ext cx="8530200" cy="530280"/>
          </a:xfrm>
          <a:gradFill>
            <a:gsLst>
              <a:gs pos="0">
                <a:srgbClr val="FFFFFF"/>
              </a:gs>
              <a:gs pos="100000">
                <a:srgbClr val="999999"/>
              </a:gs>
            </a:gsLst>
            <a:path path="circle">
              <a:fillToRect r="100000" b="100000"/>
            </a:path>
          </a:gradFill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</a:pPr>
            <a:r>
              <a:rPr lang="en-US" sz="2800" i="1"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Possible relation to storms</a:t>
            </a:r>
          </a:p>
        </p:txBody>
      </p:sp>
      <p:sp>
        <p:nvSpPr>
          <p:cNvPr id="3" name="Sous-titre 4"/>
          <p:cNvSpPr txBox="1">
            <a:spLocks noGrp="1"/>
          </p:cNvSpPr>
          <p:nvPr>
            <p:ph type="subTitle" idx="1"/>
          </p:nvPr>
        </p:nvSpPr>
        <p:spPr>
          <a:xfrm>
            <a:off x="1007999" y="756000"/>
            <a:ext cx="7812000" cy="2916000"/>
          </a:xfrm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- a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storm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has been observed (107 observations) by amateurs from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 March 4</a:t>
            </a:r>
            <a:r>
              <a:rPr lang="en-US" sz="1600" b="1" baseline="300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th 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to June 28</a:t>
            </a:r>
            <a:r>
              <a:rPr lang="en-US" sz="1600" b="1" baseline="300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th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 2010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, in Storm Alley (35°S </a:t>
            </a:r>
            <a:r>
              <a:rPr lang="en-US" sz="1600" dirty="0" err="1">
                <a:solidFill>
                  <a:srgbClr val="000000"/>
                </a:solidFill>
                <a:latin typeface="Arial" pitchFamily="18"/>
                <a:cs typeface="Arial" pitchFamily="2"/>
              </a:rPr>
              <a:t>planetocentric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latitude). It rapidly evolved into several bright spots over an extended zone</a:t>
            </a: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.</a:t>
            </a: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- The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first spoke observations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occurred only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6 days after the apparition of the new storm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which was then becoming brighter. The other spokes were observed when the storm was separated clearly into two spots</a:t>
            </a: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.</a:t>
            </a: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>
              <a:buNone/>
            </a:pPr>
            <a:r>
              <a:rPr lang="en-US" sz="1600" i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These observations occurred</a:t>
            </a:r>
            <a:r>
              <a:rPr lang="en-US" sz="1600" b="1" i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 only when the storm was active</a:t>
            </a:r>
            <a:r>
              <a:rPr lang="en-US" sz="1600" i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, with various phase angles (around 55°, 45°, -125° and -45° LIII)</a:t>
            </a:r>
          </a:p>
        </p:txBody>
      </p:sp>
      <p:sp>
        <p:nvSpPr>
          <p:cNvPr id="4" name="Slide Number Placeholder 5"/>
          <p:cNvSpPr txBox="1"/>
          <p:nvPr/>
        </p:nvSpPr>
        <p:spPr>
          <a:xfrm>
            <a:off x="7924680" y="6492960"/>
            <a:ext cx="99071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9DF0786-80DE-46A0-A6C6-292FA4C5C8D0}" type="slidenum">
              <a:t>11</a:t>
            </a:fld>
            <a:endParaRPr lang="en-US" sz="1000" b="1" i="1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oter Placeholder 4"/>
          <p:cNvSpPr txBox="1"/>
          <p:nvPr/>
        </p:nvSpPr>
        <p:spPr>
          <a:xfrm>
            <a:off x="152640" y="6492960"/>
            <a:ext cx="6615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TimesNewRomanPS-BoldMT" pitchFamily="2"/>
                <a:cs typeface="Arial" pitchFamily="34"/>
              </a:rPr>
              <a:t>First ground observations of Saturn's spokes around 2009 equinox - </a:t>
            </a: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Arial" pitchFamily="34"/>
              </a:rPr>
              <a:t>Marc Delcroix, Emil Kraiikamp and Padma Yanamandra-Fisher - EPSC-DPS 2011, Nantes, France, Oct. 7th 2011</a:t>
            </a:r>
          </a:p>
        </p:txBody>
      </p:sp>
      <p:sp>
        <p:nvSpPr>
          <p:cNvPr id="6" name="Sous-titre 4"/>
          <p:cNvSpPr txBox="1"/>
          <p:nvPr/>
        </p:nvSpPr>
        <p:spPr>
          <a:xfrm>
            <a:off x="1044000" y="3809160"/>
            <a:ext cx="7812000" cy="2592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a </a:t>
            </a:r>
            <a:r>
              <a:rPr lang="en-US" sz="1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Great White Spot</a:t>
            </a: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 a one per 30 years event, started on </a:t>
            </a:r>
            <a:r>
              <a:rPr lang="en-US" sz="1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Dec. 5</a:t>
            </a:r>
            <a:r>
              <a:rPr lang="en-US" sz="1600" b="1" i="0" u="none" strike="noStrike" kern="1200" spc="0" baseline="3000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th</a:t>
            </a:r>
            <a:r>
              <a:rPr lang="en-US" sz="1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600" b="1" i="0" u="none" strike="noStrike" kern="1200" dirty="0">
                <a:ln>
                  <a:noFill/>
                </a:ln>
                <a:latin typeface="TimesNewRomanPSMT" pitchFamily="18"/>
                <a:ea typeface="TimesNewRomanPSMT" pitchFamily="18"/>
                <a:cs typeface="TimesNewRomanPSMT" pitchFamily="18"/>
              </a:rPr>
              <a:t> </a:t>
            </a:r>
            <a:r>
              <a:rPr lang="en-US" sz="1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2010</a:t>
            </a:r>
            <a:r>
              <a:rPr lang="en-US" sz="1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in the North hemisphere (lying at the equivalent latitude as Storm Alley) and raged during all apparition, covered continuously by amateurs (1700 observations).</a:t>
            </a: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r>
              <a:rPr lang="en-US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- from </a:t>
            </a:r>
            <a:r>
              <a:rPr lang="en-US" sz="1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end of December 2010 to end of April 2011</a:t>
            </a:r>
            <a:r>
              <a:rPr lang="en-US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, an </a:t>
            </a:r>
            <a:r>
              <a:rPr lang="en-US" sz="1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extremely high number of spokes </a:t>
            </a:r>
            <a:r>
              <a:rPr lang="en-US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candidates have been detected </a:t>
            </a:r>
            <a:r>
              <a:rPr lang="en-US" sz="1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starting after the GWS</a:t>
            </a:r>
            <a:r>
              <a:rPr lang="en-US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 was detected</a:t>
            </a:r>
            <a:r>
              <a:rPr lang="en-US" sz="1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.</a:t>
            </a: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ctr" rtl="0" hangingPunct="0">
              <a:buNone/>
              <a:tabLst/>
            </a:pP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There could be a relation between the exceptional </a:t>
            </a:r>
            <a:r>
              <a:rPr lang="en-US" sz="1600" b="1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planet-scale event </a:t>
            </a: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in Saturn atmosphere and the </a:t>
            </a:r>
            <a:r>
              <a:rPr lang="en-US" sz="1600" b="1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large number of spokes</a:t>
            </a: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 candidates detection.</a:t>
            </a:r>
          </a:p>
          <a:p>
            <a:pPr marL="0" marR="0" lvl="0" indent="0" algn="ctr" rtl="0" hangingPunct="0">
              <a:buNone/>
              <a:tabLst/>
            </a:pPr>
            <a:endParaRPr lang="en-US" sz="1600" b="0" i="1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724207" y="2244488"/>
            <a:ext cx="2592288" cy="35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2009-2010 apparition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640504" y="4832320"/>
            <a:ext cx="2439360" cy="35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2010-2011 apparition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325800" y="297720"/>
            <a:ext cx="8530200" cy="530280"/>
          </a:xfrm>
          <a:gradFill>
            <a:gsLst>
              <a:gs pos="0">
                <a:srgbClr val="FFFFFF"/>
              </a:gs>
              <a:gs pos="100000">
                <a:srgbClr val="999999"/>
              </a:gs>
            </a:gsLst>
            <a:path path="circle">
              <a:fillToRect r="100000" b="100000"/>
            </a:path>
          </a:gradFill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</a:pPr>
            <a:r>
              <a:rPr lang="en-US" sz="2800" i="1"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Conclusion</a:t>
            </a:r>
          </a:p>
        </p:txBody>
      </p:sp>
      <p:sp>
        <p:nvSpPr>
          <p:cNvPr id="3" name="Sous-titre 4"/>
          <p:cNvSpPr txBox="1">
            <a:spLocks noGrp="1"/>
          </p:cNvSpPr>
          <p:nvPr>
            <p:ph type="subTitle" idx="1"/>
          </p:nvPr>
        </p:nvSpPr>
        <p:spPr>
          <a:xfrm>
            <a:off x="360000" y="873336"/>
            <a:ext cx="8460000" cy="5580000"/>
          </a:xfrm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- </a:t>
            </a:r>
            <a:r>
              <a:rPr lang="en-US" sz="18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Around 2009 equinox, </a:t>
            </a:r>
            <a:r>
              <a:rPr lang="en-US" sz="18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amateurs</a:t>
            </a:r>
            <a:r>
              <a:rPr lang="en-US" sz="18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imaged for the first time </a:t>
            </a:r>
            <a:r>
              <a:rPr lang="en-US" sz="18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spokes :</a:t>
            </a:r>
          </a:p>
          <a:p>
            <a:pPr marL="0" lvl="1" indent="0">
              <a:buNone/>
            </a:pPr>
            <a:r>
              <a:rPr lang="en-US" sz="1800" b="1" dirty="0" smtClean="0">
                <a:cs typeface="Arial" pitchFamily="2"/>
              </a:rPr>
              <a:t>	- </a:t>
            </a:r>
            <a:r>
              <a:rPr lang="en-US" sz="1800" b="1" dirty="0">
                <a:cs typeface="Arial" pitchFamily="2"/>
              </a:rPr>
              <a:t>in B-ring</a:t>
            </a:r>
            <a:r>
              <a:rPr lang="en-US" sz="1800" dirty="0">
                <a:cs typeface="Arial" pitchFamily="2"/>
              </a:rPr>
              <a:t>, in the zone </a:t>
            </a:r>
            <a:r>
              <a:rPr lang="en-US" sz="1800" b="1" dirty="0">
                <a:cs typeface="Arial" pitchFamily="2"/>
              </a:rPr>
              <a:t>co-rotating</a:t>
            </a:r>
            <a:r>
              <a:rPr lang="en-US" sz="1800" dirty="0">
                <a:cs typeface="Arial" pitchFamily="2"/>
              </a:rPr>
              <a:t> with the planet’s magnetic field</a:t>
            </a:r>
          </a:p>
          <a:p>
            <a:pPr marL="0" lvl="1" indent="0">
              <a:buNone/>
            </a:pPr>
            <a:r>
              <a:rPr lang="en-US" sz="1800" b="1" dirty="0" smtClean="0">
                <a:cs typeface="Arial" pitchFamily="2"/>
              </a:rPr>
              <a:t>	- </a:t>
            </a:r>
            <a:r>
              <a:rPr lang="en-US" sz="1800" b="1" dirty="0">
                <a:cs typeface="Arial" pitchFamily="2"/>
              </a:rPr>
              <a:t>only when</a:t>
            </a:r>
            <a:r>
              <a:rPr lang="en-US" sz="1800" dirty="0">
                <a:cs typeface="Arial" pitchFamily="2"/>
              </a:rPr>
              <a:t> they also observed white spots related to </a:t>
            </a:r>
            <a:r>
              <a:rPr lang="en-US" sz="1800" b="1" dirty="0">
                <a:cs typeface="Arial" pitchFamily="2"/>
              </a:rPr>
              <a:t>storm activity</a:t>
            </a:r>
            <a:r>
              <a:rPr lang="en-US" sz="1800" dirty="0">
                <a:cs typeface="Arial" pitchFamily="2"/>
              </a:rPr>
              <a:t> in the atmosphere</a:t>
            </a:r>
          </a:p>
          <a:p>
            <a:pPr marL="0" lvl="1" indent="0">
              <a:buNone/>
            </a:pPr>
            <a:r>
              <a:rPr lang="en-US" sz="1800" dirty="0" smtClean="0">
                <a:cs typeface="Arial" pitchFamily="2"/>
              </a:rPr>
              <a:t>	- </a:t>
            </a:r>
            <a:r>
              <a:rPr lang="en-US" sz="1800" dirty="0">
                <a:cs typeface="Arial" pitchFamily="2"/>
              </a:rPr>
              <a:t>between </a:t>
            </a:r>
            <a:r>
              <a:rPr lang="en-US" sz="1800" b="1" dirty="0">
                <a:cs typeface="Arial" pitchFamily="2"/>
              </a:rPr>
              <a:t>Ls [7°,23°], </a:t>
            </a:r>
            <a:r>
              <a:rPr lang="en-US" sz="1800" b="1" dirty="0" err="1">
                <a:latin typeface="Arial" pitchFamily="34"/>
                <a:cs typeface="Arial" pitchFamily="34"/>
              </a:rPr>
              <a:t>δ</a:t>
            </a:r>
            <a:r>
              <a:rPr lang="en-US" sz="1800" b="1" baseline="-25000" dirty="0" err="1">
                <a:cs typeface="Arial" pitchFamily="34"/>
              </a:rPr>
              <a:t>sun</a:t>
            </a:r>
            <a:r>
              <a:rPr lang="en-US" sz="1800" b="1" dirty="0">
                <a:cs typeface="Arial" pitchFamily="2"/>
              </a:rPr>
              <a:t> [3.2°,9.3°]</a:t>
            </a:r>
            <a:r>
              <a:rPr lang="en-US" sz="1800" dirty="0">
                <a:cs typeface="Arial" pitchFamily="2"/>
              </a:rPr>
              <a:t>, </a:t>
            </a:r>
            <a:r>
              <a:rPr lang="en-US" sz="1800" b="1" dirty="0">
                <a:cs typeface="Arial" pitchFamily="2"/>
              </a:rPr>
              <a:t>ring-tilt</a:t>
            </a:r>
            <a:r>
              <a:rPr lang="en-US" sz="1800" dirty="0">
                <a:cs typeface="Arial" pitchFamily="2"/>
              </a:rPr>
              <a:t> from earth </a:t>
            </a:r>
            <a:r>
              <a:rPr lang="en-US" sz="1800" b="1" dirty="0">
                <a:cs typeface="Arial" pitchFamily="2"/>
              </a:rPr>
              <a:t>[3.6°,10.3°]</a:t>
            </a:r>
          </a:p>
          <a:p>
            <a:pPr marL="0" lvl="1" indent="0">
              <a:buNone/>
            </a:pPr>
            <a:r>
              <a:rPr lang="en-US" sz="1800" dirty="0" smtClean="0">
                <a:cs typeface="Arial" pitchFamily="2"/>
              </a:rPr>
              <a:t>	- </a:t>
            </a:r>
            <a:r>
              <a:rPr lang="en-US" sz="1800" dirty="0">
                <a:cs typeface="Arial" pitchFamily="2"/>
              </a:rPr>
              <a:t>till Apr. 30</a:t>
            </a:r>
            <a:r>
              <a:rPr lang="en-US" sz="1800" baseline="30000" dirty="0">
                <a:cs typeface="Arial" pitchFamily="2"/>
              </a:rPr>
              <a:t>th</a:t>
            </a:r>
            <a:r>
              <a:rPr lang="en-US" sz="1800" dirty="0">
                <a:cs typeface="Arial" pitchFamily="2"/>
              </a:rPr>
              <a:t> 2011 (reason yet to be found</a:t>
            </a:r>
            <a:r>
              <a:rPr lang="en-US" sz="1800" dirty="0" smtClean="0">
                <a:cs typeface="Arial" pitchFamily="2"/>
              </a:rPr>
              <a:t>)</a:t>
            </a:r>
            <a:br>
              <a:rPr lang="en-US" sz="1800" dirty="0" smtClean="0">
                <a:cs typeface="Arial" pitchFamily="2"/>
              </a:rPr>
            </a:br>
            <a:endParaRPr lang="en-US" sz="1800" dirty="0">
              <a:cs typeface="Arial" pitchFamily="2"/>
            </a:endParaRPr>
          </a:p>
          <a:p>
            <a:pPr lvl="0" algn="l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- </a:t>
            </a:r>
            <a:r>
              <a:rPr lang="en-US" sz="18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Amateur coverage</a:t>
            </a:r>
            <a:r>
              <a:rPr lang="en-US" sz="18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of Saturn atmosphere and rings can have an </a:t>
            </a:r>
            <a:r>
              <a:rPr lang="en-US" sz="18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interest for professional studies of spokes</a:t>
            </a:r>
            <a:r>
              <a:rPr lang="en-US" sz="18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, and their </a:t>
            </a:r>
            <a:r>
              <a:rPr lang="en-US" sz="18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relation to Saturn’s atmospheric </a:t>
            </a:r>
            <a:r>
              <a:rPr lang="en-US" sz="1800" b="1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events</a:t>
            </a:r>
            <a:r>
              <a:rPr lang="en-US" sz="18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</a:br>
            <a:endParaRPr lang="en-US" sz="18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- Further </a:t>
            </a:r>
            <a:r>
              <a:rPr lang="en-US" sz="18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study of 2010-2011 apparition spokes candidates is needed</a:t>
            </a:r>
            <a:r>
              <a:rPr lang="en-US" sz="18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to derive spoke longitude, position in the rings, life duration and their potential relation to the storm(s) in the GWS</a:t>
            </a:r>
          </a:p>
          <a:p>
            <a:pPr lvl="0" hangingPunct="1">
              <a:spcAft>
                <a:spcPts val="0"/>
              </a:spcAft>
              <a:buNone/>
            </a:pPr>
            <a:r>
              <a:rPr lang="en-US" sz="2800" b="1" i="1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Thank </a:t>
            </a:r>
            <a:r>
              <a:rPr lang="en-US" sz="2800" b="1" i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you – questions ?</a:t>
            </a:r>
          </a:p>
          <a:p>
            <a:pPr lvl="0" algn="l">
              <a:buNone/>
            </a:pPr>
            <a:endParaRPr lang="en-US" sz="18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  <p:sp>
        <p:nvSpPr>
          <p:cNvPr id="4" name="Slide Number Placeholder 5"/>
          <p:cNvSpPr txBox="1"/>
          <p:nvPr/>
        </p:nvSpPr>
        <p:spPr>
          <a:xfrm>
            <a:off x="7924680" y="6492960"/>
            <a:ext cx="99071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EA583B6-5BE6-4272-86F7-483B2E40AD24}" type="slidenum">
              <a:t>12</a:t>
            </a:fld>
            <a:endParaRPr lang="en-US" sz="1000" b="1" i="1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oter Placeholder 4"/>
          <p:cNvSpPr txBox="1"/>
          <p:nvPr/>
        </p:nvSpPr>
        <p:spPr>
          <a:xfrm>
            <a:off x="152640" y="6492960"/>
            <a:ext cx="6615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TimesNewRomanPS-BoldMT" pitchFamily="2"/>
                <a:cs typeface="Arial" pitchFamily="34"/>
              </a:rPr>
              <a:t>First ground observations of Saturn's spokes around 2009 equinox - </a:t>
            </a: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Arial" pitchFamily="34"/>
              </a:rPr>
              <a:t>Marc Delcroix, Emil Kraiikamp and Padma Yanamandra-Fisher - EPSC-DPS 2011, Nantes, France, Oct. 7th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325800" y="297720"/>
            <a:ext cx="8530200" cy="530280"/>
          </a:xfrm>
          <a:gradFill>
            <a:gsLst>
              <a:gs pos="0">
                <a:srgbClr val="FFFFFF"/>
              </a:gs>
              <a:gs pos="100000">
                <a:srgbClr val="999999"/>
              </a:gs>
            </a:gsLst>
            <a:path path="circle">
              <a:fillToRect r="100000" b="100000"/>
            </a:path>
          </a:gradFill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</a:pPr>
            <a:r>
              <a:rPr lang="en-US" sz="2800" i="1"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Content</a:t>
            </a:r>
          </a:p>
        </p:txBody>
      </p:sp>
      <p:sp>
        <p:nvSpPr>
          <p:cNvPr id="3" name="Sous-titre 4"/>
          <p:cNvSpPr txBox="1">
            <a:spLocks noGrp="1"/>
          </p:cNvSpPr>
          <p:nvPr>
            <p:ph type="subTitle" idx="1"/>
          </p:nvPr>
        </p:nvSpPr>
        <p:spPr>
          <a:xfrm>
            <a:off x="461520" y="1296000"/>
            <a:ext cx="8610480" cy="4724280"/>
          </a:xfrm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Arial" pitchFamily="18"/>
                <a:cs typeface="Arial" pitchFamily="2"/>
              </a:rPr>
              <a:t>Spokes</a:t>
            </a:r>
          </a:p>
          <a:p>
            <a:pPr lvl="0" algn="l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en-US" sz="2200" b="1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Arial" pitchFamily="18"/>
                <a:cs typeface="Arial" pitchFamily="2"/>
              </a:rPr>
              <a:t>Data</a:t>
            </a:r>
          </a:p>
          <a:p>
            <a:pPr lvl="0" algn="l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en-US" sz="2200" b="1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Arial" pitchFamily="18"/>
                <a:cs typeface="Arial" pitchFamily="2"/>
              </a:rPr>
              <a:t>First spoke observation from ground</a:t>
            </a:r>
          </a:p>
          <a:p>
            <a:pPr lvl="0" algn="l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en-US" sz="2200" b="1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Arial" pitchFamily="18"/>
                <a:cs typeface="Arial" pitchFamily="2"/>
              </a:rPr>
              <a:t>Spokes detections in 2010 and 2011</a:t>
            </a:r>
          </a:p>
          <a:p>
            <a:pPr lvl="0" algn="l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en-US" sz="2200" b="1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Arial" pitchFamily="18"/>
                <a:cs typeface="Arial" pitchFamily="2"/>
              </a:rPr>
              <a:t>Possible relation to storms</a:t>
            </a:r>
          </a:p>
          <a:p>
            <a:pPr lvl="0" algn="l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en-US" sz="2200" b="1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Arial" pitchFamily="18"/>
                <a:cs typeface="Arial" pitchFamily="2"/>
              </a:rPr>
              <a:t>Conclusion</a:t>
            </a:r>
          </a:p>
        </p:txBody>
      </p:sp>
      <p:sp>
        <p:nvSpPr>
          <p:cNvPr id="4" name="Slide Number Placeholder 5"/>
          <p:cNvSpPr txBox="1"/>
          <p:nvPr/>
        </p:nvSpPr>
        <p:spPr>
          <a:xfrm>
            <a:off x="7924680" y="6492960"/>
            <a:ext cx="99071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64A7E65-5FC2-444C-84D6-F1401567F1A1}" type="slidenum">
              <a:t>2</a:t>
            </a:fld>
            <a:endParaRPr lang="en-US" sz="1000" b="1" i="1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oter Placeholder 4"/>
          <p:cNvSpPr txBox="1"/>
          <p:nvPr/>
        </p:nvSpPr>
        <p:spPr>
          <a:xfrm>
            <a:off x="152640" y="6492960"/>
            <a:ext cx="6615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TimesNewRomanPS-BoldMT" pitchFamily="2"/>
                <a:cs typeface="Arial" pitchFamily="34"/>
              </a:rPr>
              <a:t>First ground observations of Saturn's spokes around 2009 equinox - </a:t>
            </a: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Arial" pitchFamily="34"/>
              </a:rPr>
              <a:t>Marc Delcroix, Emil Kraiikamp and Padma Yanamandra-Fisher - EPSC-DPS 2011, Nantes, France, Oct. 7th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325800" y="297720"/>
            <a:ext cx="8530200" cy="530280"/>
          </a:xfrm>
          <a:gradFill>
            <a:gsLst>
              <a:gs pos="0">
                <a:srgbClr val="FFFFFF"/>
              </a:gs>
              <a:gs pos="100000">
                <a:srgbClr val="999999"/>
              </a:gs>
            </a:gsLst>
            <a:path path="circle">
              <a:fillToRect r="100000" b="100000"/>
            </a:path>
          </a:gradFill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</a:pPr>
            <a:r>
              <a:rPr lang="en-US" sz="2800" i="1"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Spokes</a:t>
            </a:r>
          </a:p>
        </p:txBody>
      </p:sp>
      <p:sp>
        <p:nvSpPr>
          <p:cNvPr id="3" name="Sous-titre 4"/>
          <p:cNvSpPr txBox="1">
            <a:spLocks noGrp="1"/>
          </p:cNvSpPr>
          <p:nvPr>
            <p:ph type="subTitle" idx="1"/>
          </p:nvPr>
        </p:nvSpPr>
        <p:spPr>
          <a:xfrm>
            <a:off x="360000" y="1044000"/>
            <a:ext cx="3671999" cy="5448960"/>
          </a:xfrm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Discovered by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Voyager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1 and 2 in:</a:t>
            </a: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Nov. 1980 (Ls</a:t>
            </a:r>
            <a:r>
              <a:rPr lang="en-US" sz="1600" b="1" i="1" baseline="300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8° / </a:t>
            </a:r>
            <a:r>
              <a:rPr lang="en-US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δ</a:t>
            </a:r>
            <a:r>
              <a:rPr lang="en-US" sz="1600" baseline="-25000" dirty="0" err="1">
                <a:solidFill>
                  <a:srgbClr val="000000"/>
                </a:solidFill>
                <a:latin typeface="Arial" pitchFamily="18"/>
                <a:cs typeface="Arial" pitchFamily="34"/>
              </a:rPr>
              <a:t>sun</a:t>
            </a:r>
            <a:r>
              <a:rPr lang="en-US" sz="1600" baseline="30000" dirty="0">
                <a:solidFill>
                  <a:srgbClr val="000000"/>
                </a:solidFill>
                <a:latin typeface="Arial" pitchFamily="18"/>
                <a:cs typeface="Arial" pitchFamily="34"/>
              </a:rPr>
              <a:t>**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4°)</a:t>
            </a: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and Aug. 1981 (Ls 18° / </a:t>
            </a:r>
            <a:r>
              <a:rPr lang="en-US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δ</a:t>
            </a:r>
            <a:r>
              <a:rPr lang="en-US" sz="1600" baseline="-25000" dirty="0" err="1">
                <a:solidFill>
                  <a:srgbClr val="000000"/>
                </a:solidFill>
                <a:latin typeface="Arial" pitchFamily="18"/>
                <a:cs typeface="Arial" pitchFamily="34"/>
              </a:rPr>
              <a:t>sun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8°) around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vernal equinox</a:t>
            </a:r>
          </a:p>
          <a:p>
            <a:pPr lvl="0" algn="l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Intermittently</a:t>
            </a: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appearing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radial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or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elongated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dark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markings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in Saturn’s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B-ring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due to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sub-microns dust particles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levitated above the ring.</a:t>
            </a:r>
          </a:p>
          <a:p>
            <a:pPr lvl="0" algn="l">
              <a:buNone/>
            </a:pPr>
            <a:endParaRPr lang="en-US" sz="1600" dirty="0" smtClean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Characteristics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:</a:t>
            </a: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Appear dark in backscatter, bright in </a:t>
            </a:r>
            <a:r>
              <a:rPr lang="en-US" sz="1600" dirty="0" err="1">
                <a:solidFill>
                  <a:srgbClr val="000000"/>
                </a:solidFill>
                <a:latin typeface="Arial" pitchFamily="18"/>
                <a:cs typeface="Arial" pitchFamily="2"/>
              </a:rPr>
              <a:t>forwardscatter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.</a:t>
            </a:r>
          </a:p>
          <a:p>
            <a:pPr lvl="0" algn="l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Rotates</a:t>
            </a: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at Saturn’s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synchronous radius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of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1.86 R</a:t>
            </a:r>
            <a:r>
              <a:rPr lang="en-US" sz="1600" b="1" baseline="-250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s</a:t>
            </a:r>
            <a:r>
              <a:rPr lang="en-US" sz="1600" b="1" i="1" baseline="300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*</a:t>
            </a:r>
          </a:p>
          <a:p>
            <a:pPr lvl="0" algn="l"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Observed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near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morning/evening </a:t>
            </a:r>
            <a:r>
              <a:rPr lang="en-US" sz="1600" b="1" dirty="0" err="1">
                <a:solidFill>
                  <a:srgbClr val="000000"/>
                </a:solidFill>
                <a:latin typeface="Arial" pitchFamily="18"/>
                <a:cs typeface="Arial" pitchFamily="2"/>
              </a:rPr>
              <a:t>ansae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.</a:t>
            </a: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b="1" i="1" baseline="300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r">
              <a:buNone/>
            </a:pPr>
            <a:r>
              <a:rPr lang="en-US" sz="1600" b="1" i="1" baseline="300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*</a:t>
            </a:r>
            <a:r>
              <a:rPr lang="en-US" sz="1400" i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 : Saturn’s radius</a:t>
            </a:r>
          </a:p>
        </p:txBody>
      </p:sp>
      <p:sp>
        <p:nvSpPr>
          <p:cNvPr id="4" name="Slide Number Placeholder 5"/>
          <p:cNvSpPr txBox="1"/>
          <p:nvPr/>
        </p:nvSpPr>
        <p:spPr>
          <a:xfrm>
            <a:off x="7924680" y="6492960"/>
            <a:ext cx="99071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E0AC0D6-270C-4C61-9D47-347ADA3F0046}" type="slidenum">
              <a:t>3</a:t>
            </a:fld>
            <a:endParaRPr lang="en-US" sz="1000" b="1" i="1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oter Placeholder 4"/>
          <p:cNvSpPr txBox="1"/>
          <p:nvPr/>
        </p:nvSpPr>
        <p:spPr>
          <a:xfrm>
            <a:off x="152640" y="6492960"/>
            <a:ext cx="6615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TimesNewRomanPS-BoldMT" pitchFamily="2"/>
                <a:cs typeface="Arial" pitchFamily="34"/>
              </a:rPr>
              <a:t>First ground observations of Saturn's spokes around 2009 equinox - </a:t>
            </a: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Arial" pitchFamily="34"/>
              </a:rPr>
              <a:t>Marc Delcroix, Emil Kraiikamp and Padma Yanamandra-Fisher - EPSC-DPS 2011, Nantes, France, Oct. 7th 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2000" y="5204880"/>
            <a:ext cx="4031999" cy="288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1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Spokes imaged by Voyager ISS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745520" y="936000"/>
            <a:ext cx="4038479" cy="4184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325800" y="297720"/>
            <a:ext cx="8530200" cy="530280"/>
          </a:xfrm>
          <a:gradFill>
            <a:gsLst>
              <a:gs pos="0">
                <a:srgbClr val="FFFFFF"/>
              </a:gs>
              <a:gs pos="100000">
                <a:srgbClr val="999999"/>
              </a:gs>
            </a:gsLst>
            <a:path path="circle">
              <a:fillToRect r="100000" b="100000"/>
            </a:path>
          </a:gradFill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</a:pPr>
            <a:r>
              <a:rPr lang="en-US" sz="2800" i="1"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Spokes</a:t>
            </a:r>
          </a:p>
        </p:txBody>
      </p:sp>
      <p:sp>
        <p:nvSpPr>
          <p:cNvPr id="3" name="Sous-titre 4"/>
          <p:cNvSpPr txBox="1">
            <a:spLocks noGrp="1"/>
          </p:cNvSpPr>
          <p:nvPr>
            <p:ph type="subTitle" idx="1"/>
          </p:nvPr>
        </p:nvSpPr>
        <p:spPr>
          <a:xfrm>
            <a:off x="360000" y="864000"/>
            <a:ext cx="4392000" cy="5628960"/>
          </a:xfrm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Observed between Dec. 1994 and Oct. 1998 by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HST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(Ls [168°-216°] / </a:t>
            </a:r>
            <a:r>
              <a:rPr lang="en-US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δ</a:t>
            </a:r>
            <a:r>
              <a:rPr lang="en-US" sz="1600" baseline="-25000" dirty="0" err="1">
                <a:solidFill>
                  <a:srgbClr val="000000"/>
                </a:solidFill>
                <a:latin typeface="Arial" pitchFamily="18"/>
                <a:cs typeface="Arial" pitchFamily="34"/>
              </a:rPr>
              <a:t>sun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[5°- 15.5°] / </a:t>
            </a:r>
            <a:r>
              <a:rPr lang="en-US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δ</a:t>
            </a:r>
            <a:r>
              <a:rPr lang="en-US" sz="1600" baseline="-25000" dirty="0" err="1">
                <a:solidFill>
                  <a:srgbClr val="000000"/>
                </a:solidFill>
                <a:latin typeface="Arial" pitchFamily="18"/>
                <a:cs typeface="Arial" pitchFamily="34"/>
              </a:rPr>
              <a:t>earth</a:t>
            </a:r>
            <a:r>
              <a:rPr lang="en-US" sz="1600" baseline="30000" dirty="0">
                <a:solidFill>
                  <a:srgbClr val="000000"/>
                </a:solidFill>
                <a:latin typeface="Arial" pitchFamily="18"/>
                <a:cs typeface="Arial" pitchFamily="34"/>
              </a:rPr>
              <a:t>*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[8°- 15°]) around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autumnal equinox</a:t>
            </a:r>
          </a:p>
          <a:p>
            <a:pPr lvl="0" algn="l"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=&gt;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Observations depending on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geometry/illumination</a:t>
            </a: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</a:endParaRPr>
          </a:p>
          <a:p>
            <a:pPr lvl="0" algn="r">
              <a:buNone/>
            </a:pPr>
            <a:r>
              <a:rPr lang="en-US" sz="1600" b="1" i="1" baseline="300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*</a:t>
            </a:r>
            <a:r>
              <a:rPr lang="en-US" sz="1400" i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 : Earth declination from Saturn</a:t>
            </a:r>
          </a:p>
        </p:txBody>
      </p:sp>
      <p:sp>
        <p:nvSpPr>
          <p:cNvPr id="4" name="Slide Number Placeholder 5"/>
          <p:cNvSpPr txBox="1"/>
          <p:nvPr/>
        </p:nvSpPr>
        <p:spPr>
          <a:xfrm>
            <a:off x="7924680" y="6492960"/>
            <a:ext cx="99071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4DC3B31-C920-4DBE-8E89-68825EDB3985}" type="slidenum">
              <a:t>4</a:t>
            </a:fld>
            <a:endParaRPr lang="en-US" sz="1000" b="1" i="1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oter Placeholder 4"/>
          <p:cNvSpPr txBox="1"/>
          <p:nvPr/>
        </p:nvSpPr>
        <p:spPr>
          <a:xfrm>
            <a:off x="152640" y="6492960"/>
            <a:ext cx="6615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TimesNewRomanPS-BoldMT" pitchFamily="2"/>
                <a:cs typeface="Arial" pitchFamily="34"/>
              </a:rPr>
              <a:t>First ground observations of Saturn's spokes around 2009 equinox - </a:t>
            </a: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Arial" pitchFamily="34"/>
              </a:rPr>
              <a:t>Marc Delcroix, Emil Kraiikamp and Padma Yanamandra-Fisher - EPSC-DPS 2011, Nantes, France, Oct. 7th 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2000" y="5184000"/>
            <a:ext cx="2112840" cy="288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1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Spokes imaged by HST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51160" y="3386520"/>
            <a:ext cx="4038479" cy="3165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4778"/>
          <a:stretch>
            <a:fillRect/>
          </a:stretch>
        </p:blipFill>
        <p:spPr>
          <a:xfrm>
            <a:off x="4856760" y="840959"/>
            <a:ext cx="4067279" cy="365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325800" y="297720"/>
            <a:ext cx="8530200" cy="530280"/>
          </a:xfrm>
          <a:gradFill>
            <a:gsLst>
              <a:gs pos="0">
                <a:srgbClr val="FFFFFF"/>
              </a:gs>
              <a:gs pos="100000">
                <a:srgbClr val="999999"/>
              </a:gs>
            </a:gsLst>
            <a:path path="circle">
              <a:fillToRect r="100000" b="100000"/>
            </a:path>
          </a:gradFill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</a:pPr>
            <a:r>
              <a:rPr lang="en-US" sz="2800" i="1"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Spokes</a:t>
            </a:r>
          </a:p>
        </p:txBody>
      </p:sp>
      <p:sp>
        <p:nvSpPr>
          <p:cNvPr id="3" name="Sous-titre 4"/>
          <p:cNvSpPr txBox="1">
            <a:spLocks noGrp="1"/>
          </p:cNvSpPr>
          <p:nvPr>
            <p:ph type="subTitle" idx="1"/>
          </p:nvPr>
        </p:nvSpPr>
        <p:spPr>
          <a:xfrm>
            <a:off x="288000" y="792000"/>
            <a:ext cx="3816000" cy="5448960"/>
          </a:xfrm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Observed by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Cassini ISS/VIMS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since Sept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. 5</a:t>
            </a:r>
            <a:r>
              <a:rPr lang="en-US" sz="1600" baseline="300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2005 (Ls 309°  / </a:t>
            </a:r>
            <a:r>
              <a:rPr lang="en-US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δ</a:t>
            </a:r>
            <a:r>
              <a:rPr lang="en-US" sz="1600" baseline="-25000" dirty="0" err="1">
                <a:solidFill>
                  <a:srgbClr val="000000"/>
                </a:solidFill>
                <a:latin typeface="Arial" pitchFamily="18"/>
                <a:cs typeface="Arial" pitchFamily="34"/>
              </a:rPr>
              <a:t>sun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-20,5°) before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vernal equinox </a:t>
            </a:r>
            <a:r>
              <a:rPr lang="en-US" sz="14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Arial" pitchFamily="18"/>
                <a:cs typeface="Arial" pitchFamily="2"/>
              </a:rPr>
              <a:t>De’versa</a:t>
            </a:r>
            <a:r>
              <a:rPr lang="en-US" sz="14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et al. 2010]</a:t>
            </a:r>
          </a:p>
          <a:p>
            <a:pPr lvl="0" algn="l"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Near-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Ir</a:t>
            </a: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spectrum indicates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water ice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</a:b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r">
              <a:buNone/>
            </a:pPr>
            <a:endParaRPr lang="en-US" sz="1600" b="1" i="1" baseline="300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r">
              <a:buNone/>
            </a:pPr>
            <a:endParaRPr lang="en-US" sz="1600" i="1" dirty="0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  <p:sp>
        <p:nvSpPr>
          <p:cNvPr id="4" name="Slide Number Placeholder 5"/>
          <p:cNvSpPr txBox="1"/>
          <p:nvPr/>
        </p:nvSpPr>
        <p:spPr>
          <a:xfrm>
            <a:off x="7924680" y="6492960"/>
            <a:ext cx="99071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064FF98-E7D9-409A-A45E-57CA2881919A}" type="slidenum">
              <a:t>5</a:t>
            </a:fld>
            <a:endParaRPr lang="en-US" sz="1000" b="1" i="1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oter Placeholder 4"/>
          <p:cNvSpPr txBox="1"/>
          <p:nvPr/>
        </p:nvSpPr>
        <p:spPr>
          <a:xfrm>
            <a:off x="152640" y="6492960"/>
            <a:ext cx="6615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TimesNewRomanPS-BoldMT" pitchFamily="2"/>
                <a:cs typeface="Arial" pitchFamily="34"/>
              </a:rPr>
              <a:t>First ground observations of Saturn's spokes around 2009 equinox - </a:t>
            </a: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Arial" pitchFamily="34"/>
              </a:rPr>
              <a:t>Marc Delcroix, Emil Kraiikamp and Padma Yanamandra-Fisher - EPSC-DPS 2011, Nantes, France, Oct. 7th 2011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093920" y="1007999"/>
            <a:ext cx="4762079" cy="47620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104000" y="5832000"/>
            <a:ext cx="4752000" cy="428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1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Two spokes imaged by Cassini ISS WA on July 8th 2008</a:t>
            </a:r>
            <a:r>
              <a:rPr lang="en-US" sz="1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en-US" sz="1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</a:br>
            <a:r>
              <a:rPr lang="en-US" sz="1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© NASA/JPL/Space Science Institute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r="1344"/>
          <a:stretch>
            <a:fillRect/>
          </a:stretch>
        </p:blipFill>
        <p:spPr>
          <a:xfrm>
            <a:off x="378000" y="2406239"/>
            <a:ext cx="3042000" cy="245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152000" y="4471560"/>
            <a:ext cx="2930039" cy="205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325800" y="297720"/>
            <a:ext cx="8530200" cy="530280"/>
          </a:xfrm>
          <a:gradFill>
            <a:gsLst>
              <a:gs pos="0">
                <a:srgbClr val="FFFFFF"/>
              </a:gs>
              <a:gs pos="100000">
                <a:srgbClr val="999999"/>
              </a:gs>
            </a:gsLst>
            <a:path path="circle">
              <a:fillToRect r="100000" b="100000"/>
            </a:path>
          </a:gradFill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</a:pPr>
            <a:r>
              <a:rPr lang="en-US" sz="2800" i="1"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Data</a:t>
            </a:r>
          </a:p>
        </p:txBody>
      </p:sp>
      <p:sp>
        <p:nvSpPr>
          <p:cNvPr id="3" name="Sous-titre 4"/>
          <p:cNvSpPr txBox="1">
            <a:spLocks noGrp="1"/>
          </p:cNvSpPr>
          <p:nvPr>
            <p:ph type="subTitle" idx="1"/>
          </p:nvPr>
        </p:nvSpPr>
        <p:spPr>
          <a:xfrm>
            <a:off x="324000" y="936000"/>
            <a:ext cx="8496000" cy="5580000"/>
          </a:xfrm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- </a:t>
            </a:r>
            <a:r>
              <a:rPr lang="en-US" sz="1600" b="1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250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observations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(animations) have been studied:</a:t>
            </a: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	- from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180 amateur </a:t>
            </a:r>
            <a:r>
              <a:rPr lang="en-US" sz="1600" b="1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observers</a:t>
            </a: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	-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since </a:t>
            </a:r>
            <a:r>
              <a:rPr lang="en-US" sz="1600" b="1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2007</a:t>
            </a: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-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Criteria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for selections of spokes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candidates </a:t>
            </a:r>
            <a:r>
              <a:rPr lang="en-US" sz="1600" b="1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:</a:t>
            </a: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	-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not over-processed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images to avoid false detections due to </a:t>
            </a: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artifacts</a:t>
            </a: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	-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animations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showing features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in B-ring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rotating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in the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same direction as the </a:t>
            </a:r>
            <a:r>
              <a:rPr lang="en-US" sz="1600" b="1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planet</a:t>
            </a: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-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Confirmation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of spokes if following conditions are </a:t>
            </a:r>
            <a:r>
              <a:rPr lang="en-US" sz="1600" dirty="0" err="1">
                <a:solidFill>
                  <a:srgbClr val="000000"/>
                </a:solidFill>
                <a:latin typeface="Arial" pitchFamily="18"/>
                <a:cs typeface="Arial" pitchFamily="2"/>
              </a:rPr>
              <a:t>fullfilled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:</a:t>
            </a: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	- located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between 1.65 Rs</a:t>
            </a:r>
            <a:r>
              <a:rPr lang="en-US" sz="1600" b="1" baseline="300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(within B-Ring) and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1.95 Rs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(Cassini division) as co rotation is at 1.86 </a:t>
            </a: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Rs</a:t>
            </a: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	-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Longitude system III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(LIII) in two images minimum is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identical within +/-5</a:t>
            </a:r>
            <a:r>
              <a:rPr lang="en-US" sz="1600" b="1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°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	</a:t>
            </a:r>
            <a:endParaRPr lang="en-US" sz="1600" dirty="0" smtClean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r">
              <a:buNone/>
            </a:pPr>
            <a:r>
              <a:rPr lang="en-US" sz="1600" b="1" i="1" baseline="300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*</a:t>
            </a:r>
            <a:r>
              <a:rPr lang="en-US" sz="1600" i="1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: Saturn radius</a:t>
            </a: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  <p:sp>
        <p:nvSpPr>
          <p:cNvPr id="4" name="Slide Number Placeholder 5"/>
          <p:cNvSpPr txBox="1"/>
          <p:nvPr/>
        </p:nvSpPr>
        <p:spPr>
          <a:xfrm>
            <a:off x="7924680" y="6492960"/>
            <a:ext cx="99071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EF6796-9797-496D-9A5D-7D17C4F6724E}" type="slidenum">
              <a:t>6</a:t>
            </a:fld>
            <a:endParaRPr lang="en-US" sz="1000" b="1" i="1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oter Placeholder 4"/>
          <p:cNvSpPr txBox="1"/>
          <p:nvPr/>
        </p:nvSpPr>
        <p:spPr>
          <a:xfrm>
            <a:off x="152640" y="6492960"/>
            <a:ext cx="6615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TimesNewRomanPS-BoldMT" pitchFamily="2"/>
                <a:cs typeface="Arial" pitchFamily="34"/>
              </a:rPr>
              <a:t>First ground observations of Saturn's spokes around 2009 equinox - </a:t>
            </a: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Arial" pitchFamily="34"/>
              </a:rPr>
              <a:t>Marc Delcroix, Emil Kraiikamp and Padma Yanamandra-Fisher - EPSC-DPS 2011, Nantes, France, Oct. 7th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325800" y="297720"/>
            <a:ext cx="8530200" cy="530280"/>
          </a:xfrm>
          <a:gradFill>
            <a:gsLst>
              <a:gs pos="0">
                <a:srgbClr val="FFFFFF"/>
              </a:gs>
              <a:gs pos="100000">
                <a:srgbClr val="999999"/>
              </a:gs>
            </a:gsLst>
            <a:path path="circle">
              <a:fillToRect r="100000" b="100000"/>
            </a:path>
          </a:gradFill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</a:pPr>
            <a:r>
              <a:rPr lang="en-US" sz="2800" i="1"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Data</a:t>
            </a:r>
          </a:p>
        </p:txBody>
      </p:sp>
      <p:sp>
        <p:nvSpPr>
          <p:cNvPr id="3" name="Sous-titre 4"/>
          <p:cNvSpPr txBox="1">
            <a:spLocks noGrp="1"/>
          </p:cNvSpPr>
          <p:nvPr>
            <p:ph type="subTitle" idx="1"/>
          </p:nvPr>
        </p:nvSpPr>
        <p:spPr>
          <a:xfrm>
            <a:off x="324000" y="864000"/>
            <a:ext cx="8496000" cy="720000"/>
          </a:xfrm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-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For 2010 opposition data, (LIII, Rs) of spoke “center”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measured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with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18"/>
                <a:cs typeface="Arial" pitchFamily="2"/>
              </a:rPr>
              <a:t>WinJupos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software</a:t>
            </a: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  <p:sp>
        <p:nvSpPr>
          <p:cNvPr id="4" name="Slide Number Placeholder 5"/>
          <p:cNvSpPr txBox="1"/>
          <p:nvPr/>
        </p:nvSpPr>
        <p:spPr>
          <a:xfrm>
            <a:off x="7924680" y="6492960"/>
            <a:ext cx="99071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D9E4767-AA86-41AB-B446-08E5F4091BB0}" type="slidenum">
              <a:t>7</a:t>
            </a:fld>
            <a:endParaRPr lang="en-US" sz="1000" b="1" i="1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oter Placeholder 4"/>
          <p:cNvSpPr txBox="1"/>
          <p:nvPr/>
        </p:nvSpPr>
        <p:spPr>
          <a:xfrm>
            <a:off x="152640" y="6492960"/>
            <a:ext cx="6615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TimesNewRomanPS-BoldMT" pitchFamily="2"/>
                <a:cs typeface="Arial" pitchFamily="34"/>
              </a:rPr>
              <a:t>First ground observations of Saturn's spokes around 2009 equinox - </a:t>
            </a: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Arial" pitchFamily="34"/>
              </a:rPr>
              <a:t>Marc Delcroix, Emil Kraiikamp and Padma Yanamandra-Fisher - EPSC-DPS 2011, Nantes, France, Oct. 7th 2011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00" y="1434809"/>
            <a:ext cx="8424000" cy="3866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ous-titre 4"/>
          <p:cNvSpPr txBox="1"/>
          <p:nvPr/>
        </p:nvSpPr>
        <p:spPr>
          <a:xfrm>
            <a:off x="324000" y="5688000"/>
            <a:ext cx="8496000" cy="684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</a:pPr>
            <a:r>
              <a:rPr lang="en-US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- </a:t>
            </a:r>
            <a:r>
              <a:rPr lang="en-US" sz="1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Uncertainty</a:t>
            </a:r>
            <a:r>
              <a:rPr lang="en-US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 in measurement is high due to small ring tilt (ex: +/- 3° LIII, +/- 0,05 Rs) and possible inaccurate timing of image</a:t>
            </a: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325800" y="297720"/>
            <a:ext cx="8530200" cy="530280"/>
          </a:xfrm>
          <a:gradFill>
            <a:gsLst>
              <a:gs pos="0">
                <a:srgbClr val="FFFFFF"/>
              </a:gs>
              <a:gs pos="100000">
                <a:srgbClr val="999999"/>
              </a:gs>
            </a:gsLst>
            <a:path path="circle">
              <a:fillToRect r="100000" b="100000"/>
            </a:path>
          </a:gradFill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</a:pPr>
            <a:r>
              <a:rPr lang="en-US" sz="2800" i="1"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First spoke observation from ground</a:t>
            </a:r>
          </a:p>
        </p:txBody>
      </p:sp>
      <p:sp>
        <p:nvSpPr>
          <p:cNvPr id="3" name="Sous-titre 4"/>
          <p:cNvSpPr txBox="1">
            <a:spLocks noGrp="1"/>
          </p:cNvSpPr>
          <p:nvPr>
            <p:ph type="subTitle" idx="1"/>
          </p:nvPr>
        </p:nvSpPr>
        <p:spPr>
          <a:xfrm>
            <a:off x="325800" y="827999"/>
            <a:ext cx="8496000" cy="972000"/>
          </a:xfrm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-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The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 first confirmed observation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(starting from 2007) was done by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Emil </a:t>
            </a:r>
            <a:r>
              <a:rPr lang="en-US" sz="1600" b="1" dirty="0" err="1">
                <a:solidFill>
                  <a:srgbClr val="000000"/>
                </a:solidFill>
                <a:latin typeface="Arial" pitchFamily="18"/>
                <a:cs typeface="Arial" pitchFamily="2"/>
              </a:rPr>
              <a:t>Kraiikamp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, from  Netherlands during the 2009-2010 apparition, on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March 10</a:t>
            </a:r>
            <a:r>
              <a:rPr lang="en-US" sz="1600" b="1" baseline="300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th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 2010</a:t>
            </a:r>
          </a:p>
        </p:txBody>
      </p:sp>
      <p:sp>
        <p:nvSpPr>
          <p:cNvPr id="4" name="Slide Number Placeholder 5"/>
          <p:cNvSpPr txBox="1"/>
          <p:nvPr/>
        </p:nvSpPr>
        <p:spPr>
          <a:xfrm>
            <a:off x="7924680" y="6492960"/>
            <a:ext cx="99071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7006C58-3A78-4BA7-B15C-A6481E1B06E1}" type="slidenum">
              <a:t>8</a:t>
            </a:fld>
            <a:endParaRPr lang="en-US" sz="1000" b="1" i="1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oter Placeholder 4"/>
          <p:cNvSpPr txBox="1"/>
          <p:nvPr/>
        </p:nvSpPr>
        <p:spPr>
          <a:xfrm>
            <a:off x="152640" y="6492960"/>
            <a:ext cx="6615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TimesNewRomanPS-BoldMT" pitchFamily="2"/>
                <a:cs typeface="Arial" pitchFamily="34"/>
              </a:rPr>
              <a:t>First ground observations of Saturn's spokes around 2009 equinox - </a:t>
            </a: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Arial" pitchFamily="34"/>
              </a:rPr>
              <a:t>Marc Delcroix, Emil Kraiikamp and Padma Yanamandra-Fisher - EPSC-DPS 2011, Nantes, France, Oct. 7th 2011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32480" y="4620240"/>
            <a:ext cx="4536000" cy="14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96000" y="1678679"/>
            <a:ext cx="6236280" cy="3001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552000" y="1655999"/>
            <a:ext cx="2520000" cy="28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Animation of 17 frames taken on March 10</a:t>
            </a:r>
            <a:r>
              <a:rPr lang="en-US" sz="1200" b="0" i="0" u="none" strike="noStrike" kern="1200" baseline="300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</a:t>
            </a:r>
            <a:r>
              <a:rPr lang="en-US" sz="1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2010, with a red filter on a 254mm Newtonian reflector </a:t>
            </a:r>
            <a:br>
              <a:rPr lang="en-US" sz="1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</a:br>
            <a:r>
              <a:rPr lang="en-US" sz="1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© E. Kraiikamp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2000" y="6085440"/>
            <a:ext cx="2088000" cy="57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01h30UT enhanced image </a:t>
            </a:r>
            <a:br>
              <a:rPr lang="en-US" sz="1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</a:br>
            <a:r>
              <a:rPr lang="en-US" sz="1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© E. Kraiikamp</a:t>
            </a:r>
            <a:br>
              <a:rPr lang="en-US" sz="1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</a:br>
            <a:r>
              <a:rPr lang="en-US" sz="1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/processing M. Delcroix</a:t>
            </a:r>
          </a:p>
        </p:txBody>
      </p:sp>
      <p:sp>
        <p:nvSpPr>
          <p:cNvPr id="10" name="Sous-titre 4"/>
          <p:cNvSpPr txBox="1"/>
          <p:nvPr/>
        </p:nvSpPr>
        <p:spPr>
          <a:xfrm>
            <a:off x="323528" y="5301208"/>
            <a:ext cx="8496000" cy="1116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</a:pPr>
            <a:r>
              <a:rPr lang="en-US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- this observation was performed :</a:t>
            </a:r>
          </a:p>
          <a:p>
            <a:pPr marL="0" marR="0" lvl="0" indent="0" algn="l" rtl="0" hangingPunct="0">
              <a:buNone/>
              <a:tabLst/>
            </a:pPr>
            <a:r>
              <a:rPr lang="en-US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	- under a </a:t>
            </a:r>
            <a:r>
              <a:rPr lang="en-US" sz="1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small and unfavorable ring tilt</a:t>
            </a:r>
            <a:r>
              <a:rPr lang="en-US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 (3.6°)</a:t>
            </a:r>
          </a:p>
          <a:p>
            <a:pPr marL="0" marR="0" lvl="0" indent="0" algn="l" rtl="0" hangingPunct="0">
              <a:buNone/>
              <a:tabLst/>
            </a:pPr>
            <a:r>
              <a:rPr lang="en-US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	- at Ls  7° / </a:t>
            </a:r>
            <a:r>
              <a:rPr lang="en-US" sz="16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δ</a:t>
            </a:r>
            <a:r>
              <a:rPr lang="en-US" sz="1600" b="0" i="0" u="none" strike="noStrike" kern="1200" spc="0" baseline="-2500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34"/>
                <a:cs typeface="Arial" pitchFamily="34"/>
              </a:rPr>
              <a:t>sun</a:t>
            </a:r>
            <a:r>
              <a:rPr lang="en-US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 3.2° (</a:t>
            </a:r>
            <a:r>
              <a:rPr lang="en-US" sz="1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near equinox</a:t>
            </a:r>
            <a:r>
              <a:rPr lang="en-US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)</a:t>
            </a:r>
          </a:p>
          <a:p>
            <a:pPr marL="0" marR="0" lvl="0" indent="0" algn="l" rtl="0" hangingPunct="0">
              <a:buNone/>
              <a:tabLst/>
            </a:pPr>
            <a:r>
              <a:rPr lang="en-US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	- with a red filter (better resolution, less sensitive to turbulence)</a:t>
            </a: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  <a:p>
            <a:pPr marL="0" marR="0" lvl="0" indent="0" algn="l" rtl="0" hangingPunct="0">
              <a:buNone/>
              <a:tabLst/>
            </a:pPr>
            <a:r>
              <a:rPr lang="en-US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- </a:t>
            </a:r>
            <a:r>
              <a:rPr lang="en-US" sz="1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Uncertainty</a:t>
            </a:r>
            <a:r>
              <a:rPr lang="en-US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TimesNewRomanPSMT" pitchFamily="18"/>
                <a:cs typeface="Arial" pitchFamily="2"/>
              </a:rPr>
              <a:t> in measurement is high due to small ring tilt (ex: +/- 3° LIII, +/- 0,05 Rs)</a:t>
            </a:r>
          </a:p>
          <a:p>
            <a:pPr marL="0" marR="0" lvl="0" indent="0" algn="l" rtl="0" hangingPunct="0">
              <a:buNone/>
              <a:tabLst/>
            </a:pPr>
            <a:endParaRPr lang="en-US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TimesNewRomanPSMT" pitchFamily="18"/>
              <a:cs typeface="Ari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325800" y="297720"/>
            <a:ext cx="8530200" cy="530280"/>
          </a:xfrm>
          <a:gradFill>
            <a:gsLst>
              <a:gs pos="0">
                <a:srgbClr val="FFFFFF"/>
              </a:gs>
              <a:gs pos="100000">
                <a:srgbClr val="999999"/>
              </a:gs>
            </a:gsLst>
            <a:path path="circle">
              <a:fillToRect r="100000" b="100000"/>
            </a:path>
          </a:gradFill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</a:pPr>
            <a:r>
              <a:rPr lang="en-US" sz="2800" i="1"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cs typeface="Arial" pitchFamily="34"/>
              </a:rPr>
              <a:t>Spokes detections in 2010</a:t>
            </a:r>
          </a:p>
        </p:txBody>
      </p:sp>
      <p:sp>
        <p:nvSpPr>
          <p:cNvPr id="3" name="Sous-titre 4"/>
          <p:cNvSpPr txBox="1">
            <a:spLocks noGrp="1"/>
          </p:cNvSpPr>
          <p:nvPr>
            <p:ph type="subTitle" idx="1"/>
          </p:nvPr>
        </p:nvSpPr>
        <p:spPr>
          <a:xfrm>
            <a:off x="324000" y="827999"/>
            <a:ext cx="8496000" cy="5580000"/>
          </a:xfrm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- During the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2009-2010 apparition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, spokes have been identified at 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three occasions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(all observations from E. </a:t>
            </a:r>
            <a:r>
              <a:rPr lang="en-US" sz="1600" dirty="0" err="1">
                <a:solidFill>
                  <a:srgbClr val="000000"/>
                </a:solidFill>
                <a:latin typeface="Arial" pitchFamily="18"/>
                <a:cs typeface="Arial" pitchFamily="2"/>
              </a:rPr>
              <a:t>Kraiikamp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), with two different spokes on March 10</a:t>
            </a:r>
            <a:r>
              <a:rPr lang="en-US" sz="1600" baseline="300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, one on April 9</a:t>
            </a:r>
            <a:r>
              <a:rPr lang="en-US" sz="1600" baseline="300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</a:t>
            </a:r>
            <a:r>
              <a:rPr lang="en-US" sz="600" dirty="0">
                <a:solidFill>
                  <a:srgbClr val="000000"/>
                </a:solidFill>
                <a:latin typeface="TimesNewRomanPSMT" pitchFamily="18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and </a:t>
            </a:r>
            <a:r>
              <a:rPr lang="en-US" sz="16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22</a:t>
            </a:r>
            <a:r>
              <a:rPr lang="en-US" sz="1600" baseline="30000" dirty="0" smtClean="0">
                <a:solidFill>
                  <a:srgbClr val="000000"/>
                </a:solidFill>
                <a:latin typeface="Arial" pitchFamily="18"/>
                <a:cs typeface="Arial" pitchFamily="2"/>
              </a:rPr>
              <a:t>nd</a:t>
            </a: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- These spokes were located</a:t>
            </a:r>
            <a:r>
              <a:rPr lang="en-US" sz="1600" b="1" dirty="0">
                <a:solidFill>
                  <a:srgbClr val="000000"/>
                </a:solidFill>
                <a:latin typeface="Arial" pitchFamily="18"/>
                <a:cs typeface="Arial" pitchFamily="2"/>
              </a:rPr>
              <a:t> around 1.8 Rs, at various longitudes</a:t>
            </a:r>
            <a:r>
              <a:rPr lang="en-US" sz="1600" dirty="0">
                <a:solidFill>
                  <a:srgbClr val="000000"/>
                </a:solidFill>
                <a:latin typeface="Arial" pitchFamily="18"/>
                <a:cs typeface="Arial" pitchFamily="2"/>
              </a:rPr>
              <a:t> :</a:t>
            </a: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  <a:p>
            <a:pPr lvl="0" algn="l">
              <a:buNone/>
            </a:pPr>
            <a:endParaRPr lang="en-US" sz="1600" dirty="0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  <p:sp>
        <p:nvSpPr>
          <p:cNvPr id="4" name="Slide Number Placeholder 5"/>
          <p:cNvSpPr txBox="1"/>
          <p:nvPr/>
        </p:nvSpPr>
        <p:spPr>
          <a:xfrm>
            <a:off x="7924680" y="6492960"/>
            <a:ext cx="99071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AC90837-20CC-48F9-8B74-4DCF6FFF908A}" type="slidenum">
              <a:t>9</a:t>
            </a:fld>
            <a:endParaRPr lang="en-US" sz="1000" b="1" i="1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oter Placeholder 4"/>
          <p:cNvSpPr txBox="1"/>
          <p:nvPr/>
        </p:nvSpPr>
        <p:spPr>
          <a:xfrm>
            <a:off x="152640" y="6492960"/>
            <a:ext cx="6615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TimesNewRomanPS-BoldMT" pitchFamily="2"/>
                <a:cs typeface="Arial" pitchFamily="34"/>
              </a:rPr>
              <a:t>First ground observations of Saturn's spokes around 2009 equinox - </a:t>
            </a:r>
            <a:r>
              <a:rPr lang="en-US" sz="800" b="1" i="1" u="none" strike="noStrike" kern="1200" spc="0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Arial" pitchFamily="34"/>
              </a:rPr>
              <a:t>Marc Delcroix, Emil Kraiikamp and Padma Yanamandra-Fisher - EPSC-DPS 2011, Nantes, France, Oct. 7th 2011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376000" y="3171600"/>
            <a:ext cx="4320000" cy="23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Microsoft Office PowerPoint</Application>
  <PresentationFormat>On-screen Show (4:3)</PresentationFormat>
  <Paragraphs>219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First ground observations of Saturn's spokes around 2009 equinox</vt:lpstr>
      <vt:lpstr>Content</vt:lpstr>
      <vt:lpstr>Spokes</vt:lpstr>
      <vt:lpstr>Spokes</vt:lpstr>
      <vt:lpstr>Spokes</vt:lpstr>
      <vt:lpstr>Data</vt:lpstr>
      <vt:lpstr>Data</vt:lpstr>
      <vt:lpstr>First spoke observation from ground</vt:lpstr>
      <vt:lpstr>Spokes detections in 2010</vt:lpstr>
      <vt:lpstr>Spokes detections in 2011</vt:lpstr>
      <vt:lpstr>Possible relation to storms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Delcroix, Marc</dc:creator>
  <cp:lastModifiedBy>uid26154</cp:lastModifiedBy>
  <cp:revision>63</cp:revision>
  <dcterms:created xsi:type="dcterms:W3CDTF">2006-08-16T00:00:00Z</dcterms:created>
  <dcterms:modified xsi:type="dcterms:W3CDTF">2011-10-06T14:48:11Z</dcterms:modified>
</cp:coreProperties>
</file>