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media1.mp4" ContentType="video/unknown"/>
  <Override PartName="/ppt/media/image2.jpeg" ContentType="image/jpeg"/>
  <Override PartName="/ppt/media/image3.jpeg" ContentType="image/jpeg"/>
  <Override PartName="/ppt/media/media2.mp4" ContentType="video/unknown"/>
  <Override PartName="/ppt/media/media3.mp4" ContentType="video/unknown"/>
  <Override PartName="/ppt/media/media4.mp4" ContentType="video/unknown"/>
  <Override PartName="/ppt/media/media5.mp4" ContentType="video/unknown"/>
  <Override PartName="/ppt/media/media6.mp4" ContentType="video/unknown"/>
  <Override PartName="/ppt/media/media1.mpg" ContentType="video/unknown"/>
  <Override PartName="/ppt/media/image4.jpeg" ContentType="image/jpeg"/>
  <Override PartName="/ppt/media/media7.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et sous-titre">
    <p:spTree>
      <p:nvGrpSpPr>
        <p:cNvPr id="1" name=""/>
        <p:cNvGrpSpPr/>
        <p:nvPr/>
      </p:nvGrpSpPr>
      <p:grpSpPr>
        <a:xfrm>
          <a:off x="0" y="0"/>
          <a:ext cx="0" cy="0"/>
          <a:chOff x="0" y="0"/>
          <a:chExt cx="0" cy="0"/>
        </a:xfrm>
      </p:grpSpPr>
      <p:sp>
        <p:nvSpPr>
          <p:cNvPr id="11" name="Texte du titre"/>
          <p:cNvSpPr txBox="1"/>
          <p:nvPr>
            <p:ph type="title"/>
          </p:nvPr>
        </p:nvSpPr>
        <p:spPr>
          <a:xfrm>
            <a:off x="1778000" y="2298700"/>
            <a:ext cx="20828000" cy="4648200"/>
          </a:xfrm>
          <a:prstGeom prst="rect">
            <a:avLst/>
          </a:prstGeom>
        </p:spPr>
        <p:txBody>
          <a:bodyPr anchor="b"/>
          <a:lstStyle/>
          <a:p>
            <a:pPr/>
            <a:r>
              <a:t>Texte du titre</a:t>
            </a:r>
          </a:p>
        </p:txBody>
      </p:sp>
      <p:sp>
        <p:nvSpPr>
          <p:cNvPr id="12" name="Texte niveau 1…"/>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Texte niveau 1</a:t>
            </a:r>
          </a:p>
          <a:p>
            <a:pPr lvl="1"/>
            <a:r>
              <a:t>Texte niveau 2</a:t>
            </a:r>
          </a:p>
          <a:p>
            <a:pPr lvl="2"/>
            <a:r>
              <a:t>Texte niveau 3</a:t>
            </a:r>
          </a:p>
          <a:p>
            <a:pPr lvl="3"/>
            <a:r>
              <a:t>Texte niveau 4</a:t>
            </a:r>
          </a:p>
          <a:p>
            <a:pPr lvl="4"/>
            <a:r>
              <a:t>Texte niveau 5</a:t>
            </a:r>
          </a:p>
        </p:txBody>
      </p:sp>
      <p:sp>
        <p:nvSpPr>
          <p:cNvPr id="1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93" name="-Gilles Allain"/>
          <p:cNvSpPr txBox="1"/>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-Gilles Allain</a:t>
            </a:r>
          </a:p>
        </p:txBody>
      </p:sp>
      <p:sp>
        <p:nvSpPr>
          <p:cNvPr id="94" name="« Saisissez une citation ici. »"/>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 Saisissez une citation ici. » </a:t>
            </a:r>
          </a:p>
        </p:txBody>
      </p:sp>
      <p:sp>
        <p:nvSpPr>
          <p:cNvPr id="9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532241774_2880x1920.jpg"/>
          <p:cNvSpPr/>
          <p:nvPr>
            <p:ph type="pic" idx="21"/>
          </p:nvPr>
        </p:nvSpPr>
        <p:spPr>
          <a:xfrm>
            <a:off x="-50800" y="-1270000"/>
            <a:ext cx="24485600" cy="16323734"/>
          </a:xfrm>
          <a:prstGeom prst="rect">
            <a:avLst/>
          </a:prstGeom>
        </p:spPr>
        <p:txBody>
          <a:bodyPr lIns="91439" tIns="45719" rIns="91439" bIns="45719" anchor="t">
            <a:noAutofit/>
          </a:bodyPr>
          <a:lstStyle/>
          <a:p>
            <a:pPr/>
          </a:p>
        </p:txBody>
      </p:sp>
      <p:sp>
        <p:nvSpPr>
          <p:cNvPr id="10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10"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e">
    <p:spTree>
      <p:nvGrpSpPr>
        <p:cNvPr id="1" name=""/>
        <p:cNvGrpSpPr/>
        <p:nvPr/>
      </p:nvGrpSpPr>
      <p:grpSpPr>
        <a:xfrm>
          <a:off x="0" y="0"/>
          <a:ext cx="0" cy="0"/>
          <a:chOff x="0" y="0"/>
          <a:chExt cx="0" cy="0"/>
        </a:xfrm>
      </p:grpSpPr>
      <p:sp>
        <p:nvSpPr>
          <p:cNvPr id="20" name="532241774_2880x1920.jpg"/>
          <p:cNvSpPr/>
          <p:nvPr>
            <p:ph type="pic" idx="21"/>
          </p:nvPr>
        </p:nvSpPr>
        <p:spPr>
          <a:xfrm>
            <a:off x="3125968" y="-393700"/>
            <a:ext cx="18135601" cy="12090400"/>
          </a:xfrm>
          <a:prstGeom prst="rect">
            <a:avLst/>
          </a:prstGeom>
        </p:spPr>
        <p:txBody>
          <a:bodyPr lIns="91439" tIns="45719" rIns="91439" bIns="45719" anchor="t">
            <a:noAutofit/>
          </a:bodyPr>
          <a:lstStyle/>
          <a:p>
            <a:pPr/>
          </a:p>
        </p:txBody>
      </p:sp>
      <p:sp>
        <p:nvSpPr>
          <p:cNvPr id="21" name="Texte du titre"/>
          <p:cNvSpPr txBox="1"/>
          <p:nvPr>
            <p:ph type="title"/>
          </p:nvPr>
        </p:nvSpPr>
        <p:spPr>
          <a:xfrm>
            <a:off x="635000" y="9512300"/>
            <a:ext cx="23114000" cy="2006600"/>
          </a:xfrm>
          <a:prstGeom prst="rect">
            <a:avLst/>
          </a:prstGeom>
        </p:spPr>
        <p:txBody>
          <a:bodyPr anchor="b"/>
          <a:lstStyle/>
          <a:p>
            <a:pPr/>
            <a:r>
              <a:t>Texte du titre</a:t>
            </a:r>
          </a:p>
        </p:txBody>
      </p:sp>
      <p:sp>
        <p:nvSpPr>
          <p:cNvPr id="22" name="Texte niveau 1…"/>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Texte niveau 1</a:t>
            </a:r>
          </a:p>
          <a:p>
            <a:pPr lvl="1"/>
            <a:r>
              <a:t>Texte niveau 2</a:t>
            </a:r>
          </a:p>
          <a:p>
            <a:pPr lvl="2"/>
            <a:r>
              <a:t>Texte niveau 3</a:t>
            </a:r>
          </a:p>
          <a:p>
            <a:pPr lvl="3"/>
            <a:r>
              <a:t>Texte niveau 4</a:t>
            </a:r>
          </a:p>
          <a:p>
            <a:pPr lvl="4"/>
            <a:r>
              <a:t>Texte niveau 5</a:t>
            </a:r>
          </a:p>
        </p:txBody>
      </p:sp>
      <p:sp>
        <p:nvSpPr>
          <p:cNvPr id="2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Centré">
    <p:spTree>
      <p:nvGrpSpPr>
        <p:cNvPr id="1" name=""/>
        <p:cNvGrpSpPr/>
        <p:nvPr/>
      </p:nvGrpSpPr>
      <p:grpSpPr>
        <a:xfrm>
          <a:off x="0" y="0"/>
          <a:ext cx="0" cy="0"/>
          <a:chOff x="0" y="0"/>
          <a:chExt cx="0" cy="0"/>
        </a:xfrm>
      </p:grpSpPr>
      <p:sp>
        <p:nvSpPr>
          <p:cNvPr id="30" name="Texte du titre"/>
          <p:cNvSpPr txBox="1"/>
          <p:nvPr>
            <p:ph type="title"/>
          </p:nvPr>
        </p:nvSpPr>
        <p:spPr>
          <a:xfrm>
            <a:off x="1778000" y="4533900"/>
            <a:ext cx="20828000" cy="4648200"/>
          </a:xfrm>
          <a:prstGeom prst="rect">
            <a:avLst/>
          </a:prstGeom>
        </p:spPr>
        <p:txBody>
          <a:bodyPr/>
          <a:lstStyle/>
          <a:p>
            <a:pPr/>
            <a:r>
              <a:t>Texte du titre</a:t>
            </a:r>
          </a:p>
        </p:txBody>
      </p:sp>
      <p:sp>
        <p:nvSpPr>
          <p:cNvPr id="3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e">
    <p:spTree>
      <p:nvGrpSpPr>
        <p:cNvPr id="1" name=""/>
        <p:cNvGrpSpPr/>
        <p:nvPr/>
      </p:nvGrpSpPr>
      <p:grpSpPr>
        <a:xfrm>
          <a:off x="0" y="0"/>
          <a:ext cx="0" cy="0"/>
          <a:chOff x="0" y="0"/>
          <a:chExt cx="0" cy="0"/>
        </a:xfrm>
      </p:grpSpPr>
      <p:sp>
        <p:nvSpPr>
          <p:cNvPr id="38" name="532204087_1355x1355.jpg"/>
          <p:cNvSpPr/>
          <p:nvPr>
            <p:ph type="pic" sz="half" idx="21"/>
          </p:nvPr>
        </p:nvSpPr>
        <p:spPr>
          <a:xfrm>
            <a:off x="12827000" y="952500"/>
            <a:ext cx="11468100" cy="11468100"/>
          </a:xfrm>
          <a:prstGeom prst="rect">
            <a:avLst/>
          </a:prstGeom>
        </p:spPr>
        <p:txBody>
          <a:bodyPr lIns="91439" tIns="45719" rIns="91439" bIns="45719" anchor="t">
            <a:noAutofit/>
          </a:bodyPr>
          <a:lstStyle/>
          <a:p>
            <a:pPr/>
          </a:p>
        </p:txBody>
      </p:sp>
      <p:sp>
        <p:nvSpPr>
          <p:cNvPr id="39" name="Texte du titre"/>
          <p:cNvSpPr txBox="1"/>
          <p:nvPr>
            <p:ph type="title"/>
          </p:nvPr>
        </p:nvSpPr>
        <p:spPr>
          <a:xfrm>
            <a:off x="1651000" y="952500"/>
            <a:ext cx="10223500" cy="5549900"/>
          </a:xfrm>
          <a:prstGeom prst="rect">
            <a:avLst/>
          </a:prstGeom>
        </p:spPr>
        <p:txBody>
          <a:bodyPr anchor="b"/>
          <a:lstStyle>
            <a:lvl1pPr>
              <a:defRPr sz="8400"/>
            </a:lvl1pPr>
          </a:lstStyle>
          <a:p>
            <a:pPr/>
            <a:r>
              <a:t>Texte du titre</a:t>
            </a:r>
          </a:p>
        </p:txBody>
      </p:sp>
      <p:sp>
        <p:nvSpPr>
          <p:cNvPr id="40" name="Texte niveau 1…"/>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Texte niveau 1</a:t>
            </a:r>
          </a:p>
          <a:p>
            <a:pPr lvl="1"/>
            <a:r>
              <a:t>Texte niveau 2</a:t>
            </a:r>
          </a:p>
          <a:p>
            <a:pPr lvl="2"/>
            <a:r>
              <a:t>Texte niveau 3</a:t>
            </a:r>
          </a:p>
          <a:p>
            <a:pPr lvl="3"/>
            <a:r>
              <a:t>Texte niveau 4</a:t>
            </a:r>
          </a:p>
          <a:p>
            <a:pPr lvl="4"/>
            <a:r>
              <a:t>Texte niveau 5</a:t>
            </a:r>
          </a:p>
        </p:txBody>
      </p:sp>
      <p:sp>
        <p:nvSpPr>
          <p:cNvPr id="4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Haut">
    <p:spTree>
      <p:nvGrpSpPr>
        <p:cNvPr id="1" name=""/>
        <p:cNvGrpSpPr/>
        <p:nvPr/>
      </p:nvGrpSpPr>
      <p:grpSpPr>
        <a:xfrm>
          <a:off x="0" y="0"/>
          <a:ext cx="0" cy="0"/>
          <a:chOff x="0" y="0"/>
          <a:chExt cx="0" cy="0"/>
        </a:xfrm>
      </p:grpSpPr>
      <p:sp>
        <p:nvSpPr>
          <p:cNvPr id="48" name="Texte du titre"/>
          <p:cNvSpPr txBox="1"/>
          <p:nvPr>
            <p:ph type="title"/>
          </p:nvPr>
        </p:nvSpPr>
        <p:spPr>
          <a:prstGeom prst="rect">
            <a:avLst/>
          </a:prstGeom>
        </p:spPr>
        <p:txBody>
          <a:bodyPr/>
          <a:lstStyle/>
          <a:p>
            <a:pPr/>
            <a:r>
              <a:t>Texte du titre</a:t>
            </a:r>
          </a:p>
        </p:txBody>
      </p:sp>
      <p:sp>
        <p:nvSpPr>
          <p:cNvPr id="4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56" name="Texte du titre"/>
          <p:cNvSpPr txBox="1"/>
          <p:nvPr>
            <p:ph type="title"/>
          </p:nvPr>
        </p:nvSpPr>
        <p:spPr>
          <a:prstGeom prst="rect">
            <a:avLst/>
          </a:prstGeom>
        </p:spPr>
        <p:txBody>
          <a:bodyPr/>
          <a:lstStyle/>
          <a:p>
            <a:pPr/>
            <a:r>
              <a:t>Texte du titre</a:t>
            </a:r>
          </a:p>
        </p:txBody>
      </p:sp>
      <p:sp>
        <p:nvSpPr>
          <p:cNvPr id="57" name="Texte niveau 1…"/>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Texte niveau 1</a:t>
            </a:r>
          </a:p>
          <a:p>
            <a:pPr lvl="1"/>
            <a:r>
              <a:t>Texte niveau 2</a:t>
            </a:r>
          </a:p>
          <a:p>
            <a:pPr lvl="2"/>
            <a:r>
              <a:t>Texte niveau 3</a:t>
            </a:r>
          </a:p>
          <a:p>
            <a:pPr lvl="3"/>
            <a:r>
              <a:t>Texte niveau 4</a:t>
            </a:r>
          </a:p>
          <a:p>
            <a:pPr lvl="4"/>
            <a:r>
              <a:t>Texte niveau 5</a:t>
            </a:r>
          </a:p>
        </p:txBody>
      </p:sp>
      <p:sp>
        <p:nvSpPr>
          <p:cNvPr id="5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5" name="532205080_1647x1098.jpg"/>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Texte du titre"/>
          <p:cNvSpPr txBox="1"/>
          <p:nvPr>
            <p:ph type="title"/>
          </p:nvPr>
        </p:nvSpPr>
        <p:spPr>
          <a:prstGeom prst="rect">
            <a:avLst/>
          </a:prstGeom>
        </p:spPr>
        <p:txBody>
          <a:bodyPr/>
          <a:lstStyle/>
          <a:p>
            <a:pPr/>
            <a:r>
              <a:t>Texte du titre</a:t>
            </a:r>
          </a:p>
        </p:txBody>
      </p:sp>
      <p:sp>
        <p:nvSpPr>
          <p:cNvPr id="67" name="Texte niveau 1…"/>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Texte niveau 1</a:t>
            </a:r>
          </a:p>
          <a:p>
            <a:pPr lvl="1"/>
            <a:r>
              <a:t>Texte niveau 2</a:t>
            </a:r>
          </a:p>
          <a:p>
            <a:pPr lvl="2"/>
            <a:r>
              <a:t>Texte niveau 3</a:t>
            </a:r>
          </a:p>
          <a:p>
            <a:pPr lvl="3"/>
            <a:r>
              <a:t>Texte niveau 4</a:t>
            </a:r>
          </a:p>
          <a:p>
            <a:pPr lvl="4"/>
            <a:r>
              <a:t>Texte niveau 5</a:t>
            </a:r>
          </a:p>
        </p:txBody>
      </p:sp>
      <p:sp>
        <p:nvSpPr>
          <p:cNvPr id="6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75" name="Texte niveau 1…"/>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Texte niveau 1</a:t>
            </a:r>
          </a:p>
          <a:p>
            <a:pPr lvl="1"/>
            <a:r>
              <a:t>Texte niveau 2</a:t>
            </a:r>
          </a:p>
          <a:p>
            <a:pPr lvl="2"/>
            <a:r>
              <a:t>Texte niveau 3</a:t>
            </a:r>
          </a:p>
          <a:p>
            <a:pPr lvl="3"/>
            <a:r>
              <a:t>Texte niveau 4</a:t>
            </a:r>
          </a:p>
          <a:p>
            <a:pPr lvl="4"/>
            <a:r>
              <a:t>Texte niveau 5</a:t>
            </a:r>
          </a:p>
        </p:txBody>
      </p:sp>
      <p:sp>
        <p:nvSpPr>
          <p:cNvPr id="7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83" name="532205080_1647x1098.jpg"/>
          <p:cNvSpPr/>
          <p:nvPr>
            <p:ph type="pic" sz="quarter" idx="21"/>
          </p:nvPr>
        </p:nvSpPr>
        <p:spPr>
          <a:xfrm>
            <a:off x="15300325" y="7048500"/>
            <a:ext cx="8324850" cy="5549900"/>
          </a:xfrm>
          <a:prstGeom prst="rect">
            <a:avLst/>
          </a:prstGeom>
        </p:spPr>
        <p:txBody>
          <a:bodyPr lIns="91439" tIns="45719" rIns="91439" bIns="45719" anchor="t">
            <a:noAutofit/>
          </a:bodyPr>
          <a:lstStyle/>
          <a:p>
            <a:pPr/>
          </a:p>
        </p:txBody>
      </p:sp>
      <p:sp>
        <p:nvSpPr>
          <p:cNvPr id="84" name="532204087_1355x1355.jpg"/>
          <p:cNvSpPr/>
          <p:nvPr>
            <p:ph type="pic" sz="quarter" idx="22"/>
          </p:nvPr>
        </p:nvSpPr>
        <p:spPr>
          <a:xfrm>
            <a:off x="15760700" y="863600"/>
            <a:ext cx="7404100" cy="7404100"/>
          </a:xfrm>
          <a:prstGeom prst="rect">
            <a:avLst/>
          </a:prstGeom>
        </p:spPr>
        <p:txBody>
          <a:bodyPr lIns="91439" tIns="45719" rIns="91439" bIns="45719" anchor="t">
            <a:noAutofit/>
          </a:bodyPr>
          <a:lstStyle/>
          <a:p>
            <a:pPr/>
          </a:p>
        </p:txBody>
      </p:sp>
      <p:sp>
        <p:nvSpPr>
          <p:cNvPr id="85" name="532241774_2880x1920.jpg"/>
          <p:cNvSpPr/>
          <p:nvPr>
            <p:ph type="pic" idx="23"/>
          </p:nvPr>
        </p:nvSpPr>
        <p:spPr>
          <a:xfrm>
            <a:off x="-990600" y="1130300"/>
            <a:ext cx="17202150" cy="11468100"/>
          </a:xfrm>
          <a:prstGeom prst="rect">
            <a:avLst/>
          </a:prstGeom>
        </p:spPr>
        <p:txBody>
          <a:bodyPr lIns="91439" tIns="45719" rIns="91439" bIns="45719" anchor="t">
            <a:noAutofit/>
          </a:bodyPr>
          <a:lstStyle/>
          <a:p>
            <a:pPr/>
          </a:p>
        </p:txBody>
      </p:sp>
      <p:sp>
        <p:nvSpPr>
          <p:cNvPr id="8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e du titre"/>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du titre</a:t>
            </a:r>
          </a:p>
        </p:txBody>
      </p:sp>
      <p:sp>
        <p:nvSpPr>
          <p:cNvPr id="3" name="Texte niveau 1…"/>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4" name="Numéro de diapositive"/>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4.mp4"/><Relationship Id="rId3" Type="http://schemas.microsoft.com/office/2007/relationships/media" Target="../media/media4.mp4"/><Relationship Id="rId4" Type="http://schemas.openxmlformats.org/officeDocument/2006/relationships/image" Target="../media/image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hyperlink" Target="https://media4.obspm.fr/public/ressources_lu/pages_exoplanete/html_images/envimage40.html" TargetMode="External"/><Relationship Id="rId5" Type="http://schemas.openxmlformats.org/officeDocument/2006/relationships/image" Target="../media/image2.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5.mp4"/><Relationship Id="rId3" Type="http://schemas.microsoft.com/office/2007/relationships/media" Target="../media/media5.mp4"/><Relationship Id="rId4" Type="http://schemas.openxmlformats.org/officeDocument/2006/relationships/image" Target="../media/image1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gif"/><Relationship Id="rId3" Type="http://schemas.openxmlformats.org/officeDocument/2006/relationships/image" Target="../media/image2.g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6.mp4"/><Relationship Id="rId3" Type="http://schemas.microsoft.com/office/2007/relationships/media" Target="../media/media6.mp4"/><Relationship Id="rId4" Type="http://schemas.openxmlformats.org/officeDocument/2006/relationships/image" Target="../media/image1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3.g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pg"/><Relationship Id="rId3" Type="http://schemas.microsoft.com/office/2007/relationships/media" Target="../media/media1.mpg"/><Relationship Id="rId4" Type="http://schemas.openxmlformats.org/officeDocument/2006/relationships/image" Target="../media/image1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7.mp4"/><Relationship Id="rId3" Type="http://schemas.microsoft.com/office/2007/relationships/media" Target="../media/media7.mp4"/><Relationship Id="rId4" Type="http://schemas.openxmlformats.org/officeDocument/2006/relationships/image" Target="../media/image1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fr.wikipedia.org/wiki/51_Pegasi_b" TargetMode="External"/><Relationship Id="rId3" Type="http://schemas.openxmlformats.org/officeDocument/2006/relationships/hyperlink" Target="https://fr.wikipedia.org/wiki/51_Pegasi" TargetMode="External"/><Relationship Id="rId4" Type="http://schemas.openxmlformats.org/officeDocument/2006/relationships/hyperlink" Target="https://fr.wikipedia.org/wiki/Exoplan%C3%A8te#cite_note-52" TargetMode="External"/><Relationship Id="rId5" Type="http://schemas.openxmlformats.org/officeDocument/2006/relationships/hyperlink" Target="https://fr.wikipedia.org/wiki/Observatoire_de_Haute-Provence" TargetMode="External"/><Relationship Id="rId6" Type="http://schemas.openxmlformats.org/officeDocument/2006/relationships/hyperlink" Target="https://fr.wikipedia.org/wiki/M%C3%A9thodes_de_d%C3%A9tection_des_exoplan%C3%A8tes#Les_vitesses_radiales"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IMG_2046.JPG" descr="IMG_2046.JPG"/>
          <p:cNvPicPr>
            <a:picLocks noChangeAspect="1"/>
          </p:cNvPicPr>
          <p:nvPr/>
        </p:nvPicPr>
        <p:blipFill>
          <a:blip r:embed="rId2">
            <a:extLst/>
          </a:blip>
          <a:stretch>
            <a:fillRect/>
          </a:stretch>
        </p:blipFill>
        <p:spPr>
          <a:xfrm>
            <a:off x="7882" y="-1162304"/>
            <a:ext cx="24368185" cy="16040566"/>
          </a:xfrm>
          <a:prstGeom prst="rect">
            <a:avLst/>
          </a:prstGeom>
          <a:ln w="12700">
            <a:miter lim="400000"/>
          </a:ln>
        </p:spPr>
      </p:pic>
      <p:sp>
        <p:nvSpPr>
          <p:cNvPr id="120" name="Les différentes méthodes de détection des exoplanètes"/>
          <p:cNvSpPr txBox="1"/>
          <p:nvPr/>
        </p:nvSpPr>
        <p:spPr>
          <a:xfrm>
            <a:off x="2813436" y="1430722"/>
            <a:ext cx="18757128" cy="63841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defTabSz="457200">
              <a:defRPr sz="14000">
                <a:latin typeface="Times New Roman"/>
                <a:ea typeface="Times New Roman"/>
                <a:cs typeface="Times New Roman"/>
                <a:sym typeface="Times New Roman"/>
              </a:defRPr>
            </a:pPr>
            <a:r>
              <a:rPr>
                <a:solidFill>
                  <a:srgbClr val="F27200"/>
                </a:solidFill>
              </a:rPr>
              <a:t>Les différentes méthodes de détection des</a:t>
            </a:r>
            <a:r>
              <a:t> </a:t>
            </a:r>
            <a:r>
              <a:rPr>
                <a:solidFill>
                  <a:srgbClr val="F27200"/>
                </a:solidFill>
              </a:rPr>
              <a:t>exoplanètes</a:t>
            </a:r>
          </a:p>
        </p:txBody>
      </p:sp>
      <p:sp>
        <p:nvSpPr>
          <p:cNvPr id="121" name="LSA 03/03/2023"/>
          <p:cNvSpPr txBox="1"/>
          <p:nvPr/>
        </p:nvSpPr>
        <p:spPr>
          <a:xfrm>
            <a:off x="17704341" y="11610975"/>
            <a:ext cx="3918662" cy="7007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300">
                <a:solidFill>
                  <a:schemeClr val="accent4">
                    <a:hueOff val="-1081314"/>
                    <a:satOff val="4338"/>
                    <a:lumOff val="-8931"/>
                  </a:schemeClr>
                </a:solidFill>
                <a:latin typeface="Times New Roman"/>
                <a:ea typeface="Times New Roman"/>
                <a:cs typeface="Times New Roman"/>
                <a:sym typeface="Times New Roman"/>
              </a:defRPr>
            </a:lvl1pPr>
          </a:lstStyle>
          <a:p>
            <a:pPr/>
            <a:r>
              <a:t>LSA 03/03/2023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graphicFrame>
        <p:nvGraphicFramePr>
          <p:cNvPr id="142" name="Tableau"/>
          <p:cNvGraphicFramePr/>
          <p:nvPr/>
        </p:nvGraphicFramePr>
        <p:xfrm>
          <a:off x="4674257" y="3971705"/>
          <a:ext cx="15039931" cy="752361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6800778"/>
                <a:gridCol w="3404611"/>
                <a:gridCol w="4830095"/>
              </a:tblGrid>
              <a:tr h="658979">
                <a:tc>
                  <a:txBody>
                    <a:bodyPr/>
                    <a:lstStyle/>
                    <a:p>
                      <a:pPr indent="179999" defTabSz="457200">
                        <a:defRPr sz="1800"/>
                      </a:pPr>
                      <a:r>
                        <a:rPr b="1" sz="5300">
                          <a:latin typeface="Times New Roman"/>
                          <a:ea typeface="Times New Roman"/>
                          <a:cs typeface="Times New Roman"/>
                          <a:sym typeface="Times New Roman"/>
                        </a:rPr>
                        <a:t>Planète </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indent="179999" defTabSz="457200">
                        <a:defRPr sz="1800"/>
                      </a:pPr>
                      <a:r>
                        <a:rPr b="1" sz="5300">
                          <a:latin typeface="Times New Roman"/>
                          <a:ea typeface="Times New Roman"/>
                          <a:cs typeface="Times New Roman"/>
                          <a:sym typeface="Times New Roman"/>
                        </a:rPr>
                        <a:t>a (UA)</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indent="179999" defTabSz="457200">
                        <a:defRPr sz="1800"/>
                      </a:pPr>
                      <a:r>
                        <a:rPr b="1" sz="5300">
                          <a:latin typeface="Times New Roman"/>
                          <a:ea typeface="Times New Roman"/>
                          <a:cs typeface="Times New Roman"/>
                          <a:sym typeface="Times New Roman"/>
                        </a:rPr>
                        <a:t>K1 (m/s)</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762243">
                <a:tc>
                  <a:txBody>
                    <a:bodyPr/>
                    <a:lstStyle/>
                    <a:p>
                      <a:pPr indent="179999" algn="l" defTabSz="457200">
                        <a:defRPr sz="1800"/>
                      </a:pPr>
                      <a:r>
                        <a:rPr sz="5300">
                          <a:latin typeface="Times New Roman"/>
                          <a:ea typeface="Times New Roman"/>
                          <a:cs typeface="Times New Roman"/>
                          <a:sym typeface="Times New Roman"/>
                        </a:rPr>
                        <a:t>Jupiter</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indent="179999" algn="r" defTabSz="457200">
                        <a:defRPr sz="1800"/>
                      </a:pPr>
                      <a:r>
                        <a:rPr sz="5300">
                          <a:latin typeface="Times New Roman"/>
                          <a:ea typeface="Times New Roman"/>
                          <a:cs typeface="Times New Roman"/>
                          <a:sym typeface="Times New Roman"/>
                        </a:rPr>
                        <a:t>0,1</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indent="179999" algn="r" defTabSz="457200">
                        <a:defRPr sz="1800"/>
                      </a:pPr>
                      <a:r>
                        <a:rPr sz="5300">
                          <a:latin typeface="Times New Roman"/>
                          <a:ea typeface="Times New Roman"/>
                          <a:cs typeface="Times New Roman"/>
                          <a:sym typeface="Times New Roman"/>
                        </a:rPr>
                        <a:t>89,8</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762243">
                <a:tc>
                  <a:txBody>
                    <a:bodyPr/>
                    <a:lstStyle/>
                    <a:p>
                      <a:pPr indent="179999" algn="l" defTabSz="457200">
                        <a:defRPr sz="1800"/>
                      </a:pPr>
                      <a:r>
                        <a:rPr sz="5300">
                          <a:latin typeface="Times New Roman"/>
                          <a:ea typeface="Times New Roman"/>
                          <a:cs typeface="Times New Roman"/>
                          <a:sym typeface="Times New Roman"/>
                        </a:rPr>
                        <a:t>Jupiter</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indent="179999" algn="r" defTabSz="457200">
                        <a:defRPr sz="1800"/>
                      </a:pPr>
                      <a:r>
                        <a:rPr sz="5300">
                          <a:latin typeface="Times New Roman"/>
                          <a:ea typeface="Times New Roman"/>
                          <a:cs typeface="Times New Roman"/>
                          <a:sym typeface="Times New Roman"/>
                        </a:rPr>
                        <a:t>1</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indent="179999" algn="r" defTabSz="457200">
                        <a:defRPr sz="1800"/>
                      </a:pPr>
                      <a:r>
                        <a:rPr sz="5300">
                          <a:latin typeface="Times New Roman"/>
                          <a:ea typeface="Times New Roman"/>
                          <a:cs typeface="Times New Roman"/>
                          <a:sym typeface="Times New Roman"/>
                        </a:rPr>
                        <a:t>28,4</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762243">
                <a:tc>
                  <a:txBody>
                    <a:bodyPr/>
                    <a:lstStyle/>
                    <a:p>
                      <a:pPr indent="179999" algn="l" defTabSz="457200">
                        <a:defRPr sz="1800"/>
                      </a:pPr>
                      <a:r>
                        <a:rPr sz="5300">
                          <a:latin typeface="Times New Roman"/>
                          <a:ea typeface="Times New Roman"/>
                          <a:cs typeface="Times New Roman"/>
                          <a:sym typeface="Times New Roman"/>
                        </a:rPr>
                        <a:t>Jupiter</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indent="179999" algn="r" defTabSz="457200">
                        <a:defRPr sz="1800"/>
                      </a:pPr>
                      <a:r>
                        <a:rPr sz="5300">
                          <a:latin typeface="Times New Roman"/>
                          <a:ea typeface="Times New Roman"/>
                          <a:cs typeface="Times New Roman"/>
                          <a:sym typeface="Times New Roman"/>
                        </a:rPr>
                        <a:t>5</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indent="179999" algn="r" defTabSz="457200">
                        <a:defRPr sz="1800"/>
                      </a:pPr>
                      <a:r>
                        <a:rPr sz="5300">
                          <a:latin typeface="Times New Roman"/>
                          <a:ea typeface="Times New Roman"/>
                          <a:cs typeface="Times New Roman"/>
                          <a:sym typeface="Times New Roman"/>
                        </a:rPr>
                        <a:t>12,7</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762243">
                <a:tc>
                  <a:txBody>
                    <a:bodyPr/>
                    <a:lstStyle/>
                    <a:p>
                      <a:pPr indent="179999" algn="l" defTabSz="457200">
                        <a:defRPr sz="1800"/>
                      </a:pPr>
                      <a:r>
                        <a:rPr sz="5300">
                          <a:latin typeface="Times New Roman"/>
                          <a:ea typeface="Times New Roman"/>
                          <a:cs typeface="Times New Roman"/>
                          <a:sym typeface="Times New Roman"/>
                        </a:rPr>
                        <a:t>Neptune</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indent="179999" algn="r" defTabSz="457200">
                        <a:defRPr sz="1800"/>
                      </a:pPr>
                      <a:r>
                        <a:rPr sz="5300">
                          <a:latin typeface="Times New Roman"/>
                          <a:ea typeface="Times New Roman"/>
                          <a:cs typeface="Times New Roman"/>
                          <a:sym typeface="Times New Roman"/>
                        </a:rPr>
                        <a:t>0,1</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indent="179999" algn="r" defTabSz="457200">
                        <a:defRPr sz="1800"/>
                      </a:pPr>
                      <a:r>
                        <a:rPr sz="5300">
                          <a:latin typeface="Times New Roman"/>
                          <a:ea typeface="Times New Roman"/>
                          <a:cs typeface="Times New Roman"/>
                          <a:sym typeface="Times New Roman"/>
                        </a:rPr>
                        <a:t>4,8</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762243">
                <a:tc>
                  <a:txBody>
                    <a:bodyPr/>
                    <a:lstStyle/>
                    <a:p>
                      <a:pPr indent="179999" algn="l" defTabSz="457200">
                        <a:defRPr sz="1800"/>
                      </a:pPr>
                      <a:r>
                        <a:rPr sz="5300">
                          <a:latin typeface="Times New Roman"/>
                          <a:ea typeface="Times New Roman"/>
                          <a:cs typeface="Times New Roman"/>
                          <a:sym typeface="Times New Roman"/>
                        </a:rPr>
                        <a:t>Neptune</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indent="179999" algn="r" defTabSz="457200">
                        <a:defRPr sz="1800"/>
                      </a:pPr>
                      <a:r>
                        <a:rPr sz="5300">
                          <a:latin typeface="Times New Roman"/>
                          <a:ea typeface="Times New Roman"/>
                          <a:cs typeface="Times New Roman"/>
                          <a:sym typeface="Times New Roman"/>
                        </a:rPr>
                        <a:t>1</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indent="179999" algn="r" defTabSz="457200">
                        <a:defRPr sz="1800"/>
                      </a:pPr>
                      <a:r>
                        <a:rPr sz="5300">
                          <a:latin typeface="Times New Roman"/>
                          <a:ea typeface="Times New Roman"/>
                          <a:cs typeface="Times New Roman"/>
                          <a:sym typeface="Times New Roman"/>
                        </a:rPr>
                        <a:t>1,5</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762243">
                <a:tc>
                  <a:txBody>
                    <a:bodyPr/>
                    <a:lstStyle/>
                    <a:p>
                      <a:pPr indent="179999" algn="l" defTabSz="457200">
                        <a:defRPr sz="1800"/>
                      </a:pPr>
                      <a:r>
                        <a:rPr sz="5300">
                          <a:latin typeface="Times New Roman"/>
                          <a:ea typeface="Times New Roman"/>
                          <a:cs typeface="Times New Roman"/>
                          <a:sym typeface="Times New Roman"/>
                        </a:rPr>
                        <a:t>Super Terre (5 Mt)</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indent="179999" algn="r" defTabSz="457200">
                        <a:defRPr sz="1800"/>
                      </a:pPr>
                      <a:r>
                        <a:rPr sz="5300">
                          <a:latin typeface="Times New Roman"/>
                          <a:ea typeface="Times New Roman"/>
                          <a:cs typeface="Times New Roman"/>
                          <a:sym typeface="Times New Roman"/>
                        </a:rPr>
                        <a:t>0,1</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indent="179999" algn="r" defTabSz="457200">
                        <a:defRPr sz="1800"/>
                      </a:pPr>
                      <a:r>
                        <a:rPr sz="5300">
                          <a:latin typeface="Times New Roman"/>
                          <a:ea typeface="Times New Roman"/>
                          <a:cs typeface="Times New Roman"/>
                          <a:sym typeface="Times New Roman"/>
                        </a:rPr>
                        <a:t>1,4</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762243">
                <a:tc>
                  <a:txBody>
                    <a:bodyPr/>
                    <a:lstStyle/>
                    <a:p>
                      <a:pPr indent="179999" algn="l" defTabSz="457200">
                        <a:defRPr sz="1800"/>
                      </a:pPr>
                      <a:r>
                        <a:rPr sz="5300">
                          <a:latin typeface="Times New Roman"/>
                          <a:ea typeface="Times New Roman"/>
                          <a:cs typeface="Times New Roman"/>
                          <a:sym typeface="Times New Roman"/>
                        </a:rPr>
                        <a:t>Super Terre (5 Mt)</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indent="179999" algn="r" defTabSz="457200">
                        <a:defRPr sz="1800"/>
                      </a:pPr>
                      <a:r>
                        <a:rPr sz="5300">
                          <a:latin typeface="Times New Roman"/>
                          <a:ea typeface="Times New Roman"/>
                          <a:cs typeface="Times New Roman"/>
                          <a:sym typeface="Times New Roman"/>
                        </a:rPr>
                        <a:t>1</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indent="179999" algn="r" defTabSz="457200">
                        <a:defRPr sz="1800"/>
                      </a:pPr>
                      <a:r>
                        <a:rPr sz="5300">
                          <a:latin typeface="Times New Roman"/>
                          <a:ea typeface="Times New Roman"/>
                          <a:cs typeface="Times New Roman"/>
                          <a:sym typeface="Times New Roman"/>
                        </a:rPr>
                        <a:t>0,45</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762243">
                <a:tc>
                  <a:txBody>
                    <a:bodyPr/>
                    <a:lstStyle/>
                    <a:p>
                      <a:pPr indent="179999" algn="l" defTabSz="457200">
                        <a:defRPr sz="1800"/>
                      </a:pPr>
                      <a:r>
                        <a:rPr sz="5300">
                          <a:latin typeface="Times New Roman"/>
                          <a:ea typeface="Times New Roman"/>
                          <a:cs typeface="Times New Roman"/>
                          <a:sym typeface="Times New Roman"/>
                        </a:rPr>
                        <a:t>Terre</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indent="179999" algn="r" defTabSz="457200">
                        <a:defRPr sz="1800"/>
                      </a:pPr>
                      <a:r>
                        <a:rPr sz="5300">
                          <a:latin typeface="Times New Roman"/>
                          <a:ea typeface="Times New Roman"/>
                          <a:cs typeface="Times New Roman"/>
                          <a:sym typeface="Times New Roman"/>
                        </a:rPr>
                        <a:t>0,1</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indent="179999" algn="r" defTabSz="457200">
                        <a:defRPr sz="1800"/>
                      </a:pPr>
                      <a:r>
                        <a:rPr sz="5300">
                          <a:latin typeface="Times New Roman"/>
                          <a:ea typeface="Times New Roman"/>
                          <a:cs typeface="Times New Roman"/>
                          <a:sym typeface="Times New Roman"/>
                        </a:rPr>
                        <a:t>0,28</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762243">
                <a:tc>
                  <a:txBody>
                    <a:bodyPr/>
                    <a:lstStyle/>
                    <a:p>
                      <a:pPr indent="179999" algn="l" defTabSz="457200">
                        <a:defRPr sz="1800"/>
                      </a:pPr>
                      <a:r>
                        <a:rPr sz="5300">
                          <a:latin typeface="Times New Roman"/>
                          <a:ea typeface="Times New Roman"/>
                          <a:cs typeface="Times New Roman"/>
                          <a:sym typeface="Times New Roman"/>
                        </a:rPr>
                        <a:t>Terre</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indent="179999" algn="r" defTabSz="457200">
                        <a:defRPr sz="1800"/>
                      </a:pPr>
                      <a:r>
                        <a:rPr sz="5300">
                          <a:latin typeface="Times New Roman"/>
                          <a:ea typeface="Times New Roman"/>
                          <a:cs typeface="Times New Roman"/>
                          <a:sym typeface="Times New Roman"/>
                        </a:rPr>
                        <a:t>1</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indent="179999" algn="r" defTabSz="457200">
                        <a:defRPr sz="1800"/>
                      </a:pPr>
                      <a:r>
                        <a:rPr sz="5300">
                          <a:latin typeface="Times New Roman"/>
                          <a:ea typeface="Times New Roman"/>
                          <a:cs typeface="Times New Roman"/>
                          <a:sym typeface="Times New Roman"/>
                        </a:rPr>
                        <a:t>0,09</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bl>
          </a:graphicData>
        </a:graphic>
      </p:graphicFrame>
      <p:sp>
        <p:nvSpPr>
          <p:cNvPr id="143" name="VITESSES RADIALES POUR DES PLANETES ORBITANT AUTOUR D’UNE ETOILE AYANT LA MASSE DU SOLEIL"/>
          <p:cNvSpPr txBox="1"/>
          <p:nvPr/>
        </p:nvSpPr>
        <p:spPr>
          <a:xfrm>
            <a:off x="955408" y="857697"/>
            <a:ext cx="22473185"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5300" u="sng">
                <a:solidFill>
                  <a:schemeClr val="accent4">
                    <a:hueOff val="-1081314"/>
                    <a:satOff val="4338"/>
                    <a:lumOff val="-8931"/>
                  </a:schemeClr>
                </a:solidFill>
                <a:latin typeface="Times New Roman"/>
                <a:ea typeface="Times New Roman"/>
                <a:cs typeface="Times New Roman"/>
                <a:sym typeface="Times New Roman"/>
              </a:defRPr>
            </a:lvl1pPr>
          </a:lstStyle>
          <a:p>
            <a:pPr/>
            <a:r>
              <a:t>VITESSES RADIALES POUR DES PLANETES ORBITANT AUTOUR D’UNE ETOILE AYANT LA MASSE DU SOLEIL</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145" name="AVANTAGES ET INCONVENIENTS…"/>
          <p:cNvSpPr txBox="1"/>
          <p:nvPr/>
        </p:nvSpPr>
        <p:spPr>
          <a:xfrm>
            <a:off x="604548" y="2080680"/>
            <a:ext cx="23174905" cy="95546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80000"/>
              </a:lnSpc>
              <a:defRPr b="0" spc="-56" sz="5600">
                <a:solidFill>
                  <a:schemeClr val="accent5">
                    <a:lumOff val="-29866"/>
                  </a:schemeClr>
                </a:solidFill>
                <a:latin typeface="Times New Roman"/>
                <a:ea typeface="Times New Roman"/>
                <a:cs typeface="Times New Roman"/>
                <a:sym typeface="Times New Roman"/>
              </a:defRPr>
            </a:pPr>
            <a:r>
              <a:t>AVANTAGES ET INCONVENIENTS</a:t>
            </a:r>
          </a:p>
          <a:p>
            <a:pPr algn="l">
              <a:lnSpc>
                <a:spcPct val="80000"/>
              </a:lnSpc>
              <a:defRPr b="0" spc="-56" sz="5600">
                <a:solidFill>
                  <a:schemeClr val="accent5">
                    <a:lumOff val="-29866"/>
                  </a:schemeClr>
                </a:solidFill>
                <a:latin typeface="Times New Roman"/>
                <a:ea typeface="Times New Roman"/>
                <a:cs typeface="Times New Roman"/>
                <a:sym typeface="Times New Roman"/>
              </a:defRPr>
            </a:pPr>
          </a:p>
          <a:p>
            <a:pPr algn="l">
              <a:lnSpc>
                <a:spcPct val="80000"/>
              </a:lnSpc>
              <a:defRPr b="0" spc="-56" sz="5600">
                <a:solidFill>
                  <a:schemeClr val="accent5">
                    <a:lumOff val="-29866"/>
                  </a:schemeClr>
                </a:solidFill>
                <a:latin typeface="Times New Roman"/>
                <a:ea typeface="Times New Roman"/>
                <a:cs typeface="Times New Roman"/>
                <a:sym typeface="Times New Roman"/>
              </a:defRPr>
            </a:pPr>
          </a:p>
          <a:p>
            <a:pPr algn="l">
              <a:lnSpc>
                <a:spcPct val="80000"/>
              </a:lnSpc>
              <a:defRPr b="0" spc="-56" sz="5600">
                <a:solidFill>
                  <a:schemeClr val="accent5">
                    <a:lumOff val="-29866"/>
                  </a:schemeClr>
                </a:solidFill>
                <a:latin typeface="Times New Roman"/>
                <a:ea typeface="Times New Roman"/>
                <a:cs typeface="Times New Roman"/>
                <a:sym typeface="Times New Roman"/>
              </a:defRPr>
            </a:pPr>
            <a:r>
              <a:t>- Meilleure précision avec des raies fines</a:t>
            </a:r>
          </a:p>
          <a:p>
            <a:pPr algn="l">
              <a:lnSpc>
                <a:spcPct val="80000"/>
              </a:lnSpc>
              <a:defRPr b="0" spc="-56" sz="5600">
                <a:solidFill>
                  <a:schemeClr val="accent5">
                    <a:lumOff val="-29866"/>
                  </a:schemeClr>
                </a:solidFill>
                <a:latin typeface="Times New Roman"/>
                <a:ea typeface="Times New Roman"/>
                <a:cs typeface="Times New Roman"/>
                <a:sym typeface="Times New Roman"/>
              </a:defRPr>
            </a:pPr>
          </a:p>
          <a:p>
            <a:pPr algn="l">
              <a:lnSpc>
                <a:spcPct val="80000"/>
              </a:lnSpc>
              <a:defRPr b="0" spc="-56" sz="5600">
                <a:solidFill>
                  <a:schemeClr val="accent5">
                    <a:lumOff val="-29866"/>
                  </a:schemeClr>
                </a:solidFill>
                <a:latin typeface="Times New Roman"/>
                <a:ea typeface="Times New Roman"/>
                <a:cs typeface="Times New Roman"/>
                <a:sym typeface="Times New Roman"/>
              </a:defRPr>
            </a:pPr>
            <a:r>
              <a:t>- Mesures de vitesse sujettes à l’inclinaison de l’orbite par rapport au plan de visée d’ou l’obtention d’une masse minimum de la planète </a:t>
            </a:r>
          </a:p>
          <a:p>
            <a:pPr algn="l">
              <a:lnSpc>
                <a:spcPct val="80000"/>
              </a:lnSpc>
              <a:defRPr b="0" spc="-56" sz="5600">
                <a:solidFill>
                  <a:schemeClr val="accent5">
                    <a:lumOff val="-29866"/>
                  </a:schemeClr>
                </a:solidFill>
                <a:latin typeface="Times New Roman"/>
                <a:ea typeface="Times New Roman"/>
                <a:cs typeface="Times New Roman"/>
                <a:sym typeface="Times New Roman"/>
              </a:defRPr>
            </a:pPr>
          </a:p>
          <a:p>
            <a:pPr algn="l">
              <a:lnSpc>
                <a:spcPct val="80000"/>
              </a:lnSpc>
              <a:defRPr b="0" spc="-56" sz="5600">
                <a:solidFill>
                  <a:schemeClr val="accent5">
                    <a:lumOff val="-29866"/>
                  </a:schemeClr>
                </a:solidFill>
                <a:latin typeface="Times New Roman"/>
                <a:ea typeface="Times New Roman"/>
                <a:cs typeface="Times New Roman"/>
                <a:sym typeface="Times New Roman"/>
              </a:defRPr>
            </a:pPr>
            <a:r>
              <a:t>- Méthode très adaptée à la détection de planètes massives proches de leurs étoiles mais qui devrait permettre de détecter des planètes de type terrestre</a:t>
            </a:r>
          </a:p>
          <a:p>
            <a:pPr algn="l">
              <a:lnSpc>
                <a:spcPct val="80000"/>
              </a:lnSpc>
              <a:defRPr b="0" spc="-56" sz="5600">
                <a:solidFill>
                  <a:schemeClr val="accent5">
                    <a:lumOff val="-29866"/>
                  </a:schemeClr>
                </a:solidFill>
                <a:latin typeface="Founders Grotesk"/>
                <a:ea typeface="Founders Grotesk"/>
                <a:cs typeface="Founders Grotesk"/>
                <a:sym typeface="Founders Grotesk"/>
              </a:defRPr>
            </a:pPr>
          </a:p>
          <a:p>
            <a:pPr algn="l">
              <a:lnSpc>
                <a:spcPct val="80000"/>
              </a:lnSpc>
              <a:defRPr b="0" spc="-56" sz="5600">
                <a:solidFill>
                  <a:schemeClr val="accent5">
                    <a:lumOff val="-29866"/>
                  </a:schemeClr>
                </a:solidFill>
                <a:latin typeface="Founders Grotesk"/>
                <a:ea typeface="Founders Grotesk"/>
                <a:cs typeface="Founders Grotesk"/>
                <a:sym typeface="Founders Grotesk"/>
              </a:defRPr>
            </a:pPr>
            <a:r>
              <a:t>- Problème avec les étoiles variables</a:t>
            </a:r>
          </a:p>
          <a:p>
            <a:pPr algn="l">
              <a:lnSpc>
                <a:spcPct val="80000"/>
              </a:lnSpc>
              <a:defRPr b="0" spc="-56" sz="5600">
                <a:solidFill>
                  <a:schemeClr val="accent5">
                    <a:lumOff val="-29866"/>
                  </a:schemeClr>
                </a:solidFill>
                <a:latin typeface="Founders Grotesk"/>
                <a:ea typeface="Founders Grotesk"/>
                <a:cs typeface="Founders Grotesk"/>
                <a:sym typeface="Founders Grotesk"/>
              </a:defRPr>
            </a:pPr>
          </a:p>
          <a:p>
            <a:pPr algn="l">
              <a:lnSpc>
                <a:spcPct val="80000"/>
              </a:lnSpc>
              <a:defRPr b="0" spc="-56" sz="5600">
                <a:solidFill>
                  <a:schemeClr val="accent5">
                    <a:lumOff val="-29866"/>
                  </a:schemeClr>
                </a:solidFill>
                <a:latin typeface="Founders Grotesk"/>
                <a:ea typeface="Founders Grotesk"/>
                <a:cs typeface="Founders Grotesk"/>
                <a:sym typeface="Founders Grotesk"/>
              </a:defRPr>
            </a:pPr>
            <a:r>
              <a:t>- Erreurs instrumentales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47" name="Méthode du transit"/>
          <p:cNvSpPr txBox="1"/>
          <p:nvPr/>
        </p:nvSpPr>
        <p:spPr>
          <a:xfrm>
            <a:off x="8603807" y="652662"/>
            <a:ext cx="6734046" cy="20709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6900">
                <a:solidFill>
                  <a:srgbClr val="F27200"/>
                </a:solidFill>
                <a:latin typeface="Times New Roman"/>
                <a:ea typeface="Times New Roman"/>
                <a:cs typeface="Times New Roman"/>
                <a:sym typeface="Times New Roman"/>
              </a:defRPr>
            </a:lvl1pPr>
          </a:lstStyle>
          <a:p>
            <a:pPr/>
            <a:r>
              <a:t>Méthode du transit</a:t>
            </a:r>
          </a:p>
        </p:txBody>
      </p:sp>
      <p:sp>
        <p:nvSpPr>
          <p:cNvPr id="148" name="La première planète détectée par cette méthode a été OGLE-TR-56b, connue maintenant sous le nom de HD 209458b en 2003 par Maciej Konacki et ses collègues du MIT…"/>
          <p:cNvSpPr txBox="1"/>
          <p:nvPr/>
        </p:nvSpPr>
        <p:spPr>
          <a:xfrm>
            <a:off x="1836424" y="2540596"/>
            <a:ext cx="20711151" cy="78094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nSpc>
                <a:spcPct val="90000"/>
              </a:lnSpc>
              <a:spcBef>
                <a:spcPts val="2300"/>
              </a:spcBef>
              <a:defRPr b="0" sz="5200">
                <a:solidFill>
                  <a:schemeClr val="accent4">
                    <a:hueOff val="-1081314"/>
                    <a:satOff val="4338"/>
                    <a:lumOff val="-8931"/>
                  </a:schemeClr>
                </a:solidFill>
                <a:latin typeface="Times New Roman"/>
                <a:ea typeface="Times New Roman"/>
                <a:cs typeface="Times New Roman"/>
                <a:sym typeface="Times New Roman"/>
              </a:defRPr>
            </a:pPr>
            <a:r>
              <a:t>La première planète détectée par cette méthode a été OGLE-TR-56b, connue maintenant sous le nom de HD 209458b en 2003 par Maciej Konacki et ses collègues du MIT</a:t>
            </a:r>
          </a:p>
          <a:p>
            <a:pPr>
              <a:defRPr sz="5200">
                <a:ln w="12700" cap="flat">
                  <a:solidFill>
                    <a:srgbClr val="3E7391"/>
                  </a:solidFill>
                  <a:prstDash val="solid"/>
                  <a:miter lim="400000"/>
                </a:ln>
                <a:solidFill>
                  <a:schemeClr val="accent4">
                    <a:hueOff val="-1081314"/>
                    <a:satOff val="4338"/>
                    <a:lumOff val="-8931"/>
                  </a:schemeClr>
                </a:solidFill>
                <a:effectLst>
                  <a:outerShdw sx="100000" sy="100000" kx="0" ky="0" algn="b" rotWithShape="0" blurRad="25400" dist="33948" dir="2700000">
                    <a:srgbClr val="3B3936"/>
                  </a:outerShdw>
                </a:effectLst>
                <a:latin typeface="Times New Roman"/>
                <a:ea typeface="Times New Roman"/>
                <a:cs typeface="Times New Roman"/>
                <a:sym typeface="Times New Roman"/>
              </a:defRPr>
            </a:pPr>
          </a:p>
          <a:p>
            <a:pPr>
              <a:defRPr b="0" sz="5200">
                <a:ln w="12700" cap="flat">
                  <a:solidFill>
                    <a:srgbClr val="3E7391"/>
                  </a:solidFill>
                  <a:prstDash val="solid"/>
                  <a:miter lim="400000"/>
                </a:ln>
                <a:solidFill>
                  <a:schemeClr val="accent4">
                    <a:hueOff val="-1081314"/>
                    <a:satOff val="4338"/>
                    <a:lumOff val="-8931"/>
                  </a:schemeClr>
                </a:solidFill>
                <a:effectLst>
                  <a:outerShdw sx="100000" sy="100000" kx="0" ky="0" algn="b" rotWithShape="0" blurRad="25400" dist="33948" dir="2700000">
                    <a:srgbClr val="3B3936"/>
                  </a:outerShdw>
                </a:effectLst>
                <a:latin typeface="Times New Roman"/>
                <a:ea typeface="Times New Roman"/>
                <a:cs typeface="Times New Roman"/>
                <a:sym typeface="Times New Roman"/>
              </a:defRPr>
            </a:pPr>
            <a:r>
              <a:rPr/>
              <a:t>L'Optical Gravitational Lensing Experiment est un projet d'astronomie polonais basé à l'Université de Varsovie, axé principalement sur la découverte de matière noire en utilisant les microlentilles gravitationnelles. Depuis que le projet a débuté en 1992, il a permis de découvrir différentes</a:t>
            </a:r>
            <a:r>
              <a:t> </a:t>
            </a:r>
            <a:r>
              <a:rPr/>
              <a:t>planètes extra-solaires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50" name="transit-method-single-planet.mp4" descr="transit-method-single-planet.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88104" y="162059"/>
            <a:ext cx="23807790" cy="1339188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042" fill="hold"/>
                                        <p:tgtEl>
                                          <p:spTgt spid="15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50"/>
                </p:tgtEl>
              </p:cMediaNode>
            </p:video>
            <p:seq concurrent="1" prevAc="none" nextAc="seek">
              <p:cTn id="8" evtFilter="cancelBubble" nodeType="interactiveSeq" restart="whenNotActive" fill="hold">
                <p:stCondLst>
                  <p:cond delay="0" evt="onClick">
                    <p:tgtEl>
                      <p:spTgt spid="15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50"/>
                                        </p:tgtEl>
                                      </p:cBhvr>
                                    </p:cmd>
                                  </p:childTnLst>
                                </p:cTn>
                              </p:par>
                            </p:childTnLst>
                          </p:cTn>
                        </p:par>
                      </p:childTnLst>
                    </p:cTn>
                  </p:par>
                </p:childTnLst>
              </p:cTn>
              <p:nextCondLst>
                <p:cond delay="0" evt="onClick">
                  <p:tgtEl>
                    <p:spTgt spid="15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transit_method_double_planet.mp4" descr="transit_method_double_planet.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4370" y="-44378"/>
            <a:ext cx="24513050" cy="1378859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021" fill="hold"/>
                                        <p:tgtEl>
                                          <p:spTgt spid="15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52"/>
                </p:tgtEl>
              </p:cMediaNode>
            </p:video>
            <p:seq concurrent="1" prevAc="none" nextAc="seek">
              <p:cTn id="8" evtFilter="cancelBubble" nodeType="interactiveSeq" restart="whenNotActive" fill="hold">
                <p:stCondLst>
                  <p:cond delay="0" evt="onClick">
                    <p:tgtEl>
                      <p:spTgt spid="15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52"/>
                                        </p:tgtEl>
                                      </p:cBhvr>
                                    </p:cmd>
                                  </p:childTnLst>
                                </p:cTn>
                              </p:par>
                            </p:childTnLst>
                          </p:cTn>
                        </p:par>
                      </p:childTnLst>
                    </p:cTn>
                  </p:par>
                </p:childTnLst>
              </p:cTn>
              <p:nextCondLst>
                <p:cond delay="0" evt="onClick">
                  <p:tgtEl>
                    <p:spTgt spid="15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transit-method-multiple-planets.mp4" descr="transit-method-multiple-planets.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2562" y="-25384"/>
            <a:ext cx="24429124" cy="1374138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6053" fill="hold"/>
                                        <p:tgtEl>
                                          <p:spTgt spid="15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54"/>
                </p:tgtEl>
              </p:cMediaNode>
            </p:video>
            <p:seq concurrent="1" prevAc="none" nextAc="seek">
              <p:cTn id="8" evtFilter="cancelBubble" nodeType="interactiveSeq" restart="whenNotActive" fill="hold">
                <p:stCondLst>
                  <p:cond delay="0" evt="onClick">
                    <p:tgtEl>
                      <p:spTgt spid="15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54"/>
                                        </p:tgtEl>
                                      </p:cBhvr>
                                    </p:cmd>
                                  </p:childTnLst>
                                </p:cTn>
                              </p:par>
                            </p:childTnLst>
                          </p:cTn>
                        </p:par>
                      </p:childTnLst>
                    </p:cTn>
                  </p:par>
                </p:childTnLst>
              </p:cTn>
              <p:nextCondLst>
                <p:cond delay="0" evt="onClick">
                  <p:tgtEl>
                    <p:spTgt spid="15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85259"/>
            <a:satOff val="14347"/>
            <a:lumOff val="22373"/>
          </a:schemeClr>
        </a:solidFill>
      </p:bgPr>
    </p:bg>
    <p:spTree>
      <p:nvGrpSpPr>
        <p:cNvPr id="1" name=""/>
        <p:cNvGrpSpPr/>
        <p:nvPr/>
      </p:nvGrpSpPr>
      <p:grpSpPr>
        <a:xfrm>
          <a:off x="0" y="0"/>
          <a:ext cx="0" cy="0"/>
          <a:chOff x="0" y="0"/>
          <a:chExt cx="0" cy="0"/>
        </a:xfrm>
      </p:grpSpPr>
      <p:pic>
        <p:nvPicPr>
          <p:cNvPr id="156" name="page18image241024.png" descr="page18image241024.png"/>
          <p:cNvPicPr>
            <a:picLocks noChangeAspect="1"/>
          </p:cNvPicPr>
          <p:nvPr/>
        </p:nvPicPr>
        <p:blipFill>
          <a:blip r:embed="rId2">
            <a:extLst/>
          </a:blip>
          <a:stretch>
            <a:fillRect/>
          </a:stretch>
        </p:blipFill>
        <p:spPr>
          <a:xfrm>
            <a:off x="287887" y="343791"/>
            <a:ext cx="12003957" cy="7489195"/>
          </a:xfrm>
          <a:prstGeom prst="rect">
            <a:avLst/>
          </a:prstGeom>
          <a:ln w="12700">
            <a:miter lim="400000"/>
          </a:ln>
        </p:spPr>
      </p:pic>
      <p:pic>
        <p:nvPicPr>
          <p:cNvPr id="157" name="page18image229584.png" descr="page18image229584.png"/>
          <p:cNvPicPr>
            <a:picLocks noChangeAspect="1"/>
          </p:cNvPicPr>
          <p:nvPr/>
        </p:nvPicPr>
        <p:blipFill>
          <a:blip r:embed="rId3">
            <a:extLst/>
          </a:blip>
          <a:stretch>
            <a:fillRect/>
          </a:stretch>
        </p:blipFill>
        <p:spPr>
          <a:xfrm>
            <a:off x="13336920" y="385864"/>
            <a:ext cx="10638124" cy="7405049"/>
          </a:xfrm>
          <a:prstGeom prst="rect">
            <a:avLst/>
          </a:prstGeom>
          <a:ln w="12700">
            <a:miter lim="400000"/>
          </a:ln>
        </p:spPr>
      </p:pic>
      <p:sp>
        <p:nvSpPr>
          <p:cNvPr id="158" name="Diminution du flux lumineux…"/>
          <p:cNvSpPr txBox="1"/>
          <p:nvPr>
            <p:ph type="title" idx="4294967295"/>
          </p:nvPr>
        </p:nvSpPr>
        <p:spPr>
          <a:xfrm>
            <a:off x="709269" y="8160425"/>
            <a:ext cx="12003957" cy="4787101"/>
          </a:xfrm>
          <a:prstGeom prst="rect">
            <a:avLst/>
          </a:prstGeom>
        </p:spPr>
        <p:txBody>
          <a:bodyPr anchor="t"/>
          <a:lstStyle/>
          <a:p>
            <a:pPr algn="l">
              <a:lnSpc>
                <a:spcPct val="90000"/>
              </a:lnSpc>
              <a:spcBef>
                <a:spcPts val="2300"/>
              </a:spcBef>
              <a:defRPr sz="3000">
                <a:latin typeface="Superclarendon Regular"/>
                <a:ea typeface="Superclarendon Regular"/>
                <a:cs typeface="Superclarendon Regular"/>
                <a:sym typeface="Superclarendon Regular"/>
              </a:defRPr>
            </a:pPr>
            <a:r>
              <a:t>Diminution du flux lumineux</a:t>
            </a:r>
          </a:p>
          <a:p>
            <a:pPr lvl="3" indent="0" algn="l">
              <a:lnSpc>
                <a:spcPct val="90000"/>
              </a:lnSpc>
              <a:spcBef>
                <a:spcPts val="2300"/>
              </a:spcBef>
              <a:defRPr sz="3000">
                <a:latin typeface="Superclarendon Regular"/>
                <a:ea typeface="Superclarendon Regular"/>
                <a:cs typeface="Superclarendon Regular"/>
                <a:sym typeface="Superclarendon Regular"/>
              </a:defRPr>
            </a:pPr>
            <a:r>
              <a:t>    </a:t>
            </a:r>
            <a14:m>
              <m:oMath>
                <m:r>
                  <a:rPr xmlns:a="http://schemas.openxmlformats.org/drawingml/2006/main" sz="3550" i="1">
                    <a:solidFill>
                      <a:srgbClr val="000000"/>
                    </a:solidFill>
                    <a:latin typeface="Cambria Math" panose="02040503050406030204" pitchFamily="18" charset="0"/>
                  </a:rPr>
                  <m:t>ε</m:t>
                </m:r>
                <m:r>
                  <a:rPr xmlns:a="http://schemas.openxmlformats.org/drawingml/2006/main" sz="3550" i="1">
                    <a:solidFill>
                      <a:srgbClr val="000000"/>
                    </a:solidFill>
                    <a:latin typeface="Cambria Math" panose="02040503050406030204" pitchFamily="18" charset="0"/>
                  </a:rPr>
                  <m:t>=</m:t>
                </m:r>
                <m:f>
                  <m:fPr>
                    <m:ctrlPr>
                      <a:rPr xmlns:a="http://schemas.openxmlformats.org/drawingml/2006/main" sz="3550" i="1">
                        <a:solidFill>
                          <a:srgbClr val="000000"/>
                        </a:solidFill>
                        <a:latin typeface="Cambria Math" panose="02040503050406030204" pitchFamily="18" charset="0"/>
                      </a:rPr>
                    </m:ctrlPr>
                    <m:type m:val="bar"/>
                  </m:fPr>
                  <m:num>
                    <m:r>
                      <m:rPr>
                        <m:sty m:val="p"/>
                      </m:rPr>
                      <a:rPr xmlns:a="http://schemas.openxmlformats.org/drawingml/2006/main" sz="3550" i="1">
                        <a:solidFill>
                          <a:srgbClr val="000000"/>
                        </a:solidFill>
                        <a:latin typeface="Cambria Math" panose="02040503050406030204" pitchFamily="18" charset="0"/>
                      </a:rPr>
                      <m:t>Δ</m:t>
                    </m:r>
                    <m:r>
                      <a:rPr xmlns:a="http://schemas.openxmlformats.org/drawingml/2006/main" sz="3550" i="1">
                        <a:solidFill>
                          <a:srgbClr val="000000"/>
                        </a:solidFill>
                        <a:latin typeface="Cambria Math" panose="02040503050406030204" pitchFamily="18" charset="0"/>
                      </a:rPr>
                      <m:t>F</m:t>
                    </m:r>
                  </m:num>
                  <m:den>
                    <m:sSub>
                      <m:e>
                        <m:r>
                          <a:rPr xmlns:a="http://schemas.openxmlformats.org/drawingml/2006/main" sz="3550" i="1">
                            <a:solidFill>
                              <a:srgbClr val="000000"/>
                            </a:solidFill>
                            <a:latin typeface="Cambria Math" panose="02040503050406030204" pitchFamily="18" charset="0"/>
                          </a:rPr>
                          <m:t>F</m:t>
                        </m:r>
                      </m:e>
                      <m:sub>
                        <m:r>
                          <a:rPr xmlns:a="http://schemas.openxmlformats.org/drawingml/2006/main" sz="3550" i="1">
                            <a:solidFill>
                              <a:srgbClr val="000000"/>
                            </a:solidFill>
                            <a:latin typeface="Cambria Math" panose="02040503050406030204" pitchFamily="18" charset="0"/>
                          </a:rPr>
                          <m:t>0</m:t>
                        </m:r>
                      </m:sub>
                    </m:sSub>
                  </m:den>
                </m:f>
                <m:r>
                  <a:rPr xmlns:a="http://schemas.openxmlformats.org/drawingml/2006/main" sz="3550" i="1">
                    <a:solidFill>
                      <a:srgbClr val="000000"/>
                    </a:solidFill>
                    <a:latin typeface="Cambria Math" panose="02040503050406030204" pitchFamily="18" charset="0"/>
                  </a:rPr>
                  <m:t>=</m:t>
                </m:r>
                <m:r>
                  <a:rPr xmlns:a="http://schemas.openxmlformats.org/drawingml/2006/main" sz="3550" i="1">
                    <a:solidFill>
                      <a:srgbClr val="000000"/>
                    </a:solidFill>
                    <a:latin typeface="Cambria Math" panose="02040503050406030204" pitchFamily="18" charset="0"/>
                  </a:rPr>
                  <m:t>(</m:t>
                </m:r>
                <m:f>
                  <m:fPr>
                    <m:ctrlPr>
                      <a:rPr xmlns:a="http://schemas.openxmlformats.org/drawingml/2006/main" sz="3550" i="1">
                        <a:solidFill>
                          <a:srgbClr val="000000"/>
                        </a:solidFill>
                        <a:latin typeface="Cambria Math" panose="02040503050406030204" pitchFamily="18" charset="0"/>
                      </a:rPr>
                    </m:ctrlPr>
                    <m:type m:val="bar"/>
                  </m:fPr>
                  <m:num>
                    <m:r>
                      <a:rPr xmlns:a="http://schemas.openxmlformats.org/drawingml/2006/main" sz="3550" i="1">
                        <a:solidFill>
                          <a:srgbClr val="000000"/>
                        </a:solidFill>
                        <a:latin typeface="Cambria Math" panose="02040503050406030204" pitchFamily="18" charset="0"/>
                      </a:rPr>
                      <m:t>r</m:t>
                    </m:r>
                  </m:num>
                  <m:den>
                    <m:r>
                      <a:rPr xmlns:a="http://schemas.openxmlformats.org/drawingml/2006/main" sz="3550" i="1">
                        <a:solidFill>
                          <a:srgbClr val="000000"/>
                        </a:solidFill>
                        <a:latin typeface="Cambria Math" panose="02040503050406030204" pitchFamily="18" charset="0"/>
                      </a:rPr>
                      <m:t>R</m:t>
                    </m:r>
                  </m:den>
                </m:f>
                <m:sSup>
                  <m:e>
                    <m:r>
                      <a:rPr xmlns:a="http://schemas.openxmlformats.org/drawingml/2006/main" sz="3550" i="1">
                        <a:solidFill>
                          <a:srgbClr val="000000"/>
                        </a:solidFill>
                        <a:latin typeface="Cambria Math" panose="02040503050406030204" pitchFamily="18" charset="0"/>
                      </a:rPr>
                      <m:t>)</m:t>
                    </m:r>
                  </m:e>
                  <m:sup>
                    <m:r>
                      <a:rPr xmlns:a="http://schemas.openxmlformats.org/drawingml/2006/main" sz="3550" i="1">
                        <a:solidFill>
                          <a:srgbClr val="000000"/>
                        </a:solidFill>
                        <a:latin typeface="Cambria Math" panose="02040503050406030204" pitchFamily="18" charset="0"/>
                      </a:rPr>
                      <m:t>2</m:t>
                    </m:r>
                  </m:sup>
                </m:sSup>
              </m:oMath>
            </a14:m>
          </a:p>
          <a:p>
            <a:pPr lvl="3" indent="0" algn="l">
              <a:lnSpc>
                <a:spcPct val="90000"/>
              </a:lnSpc>
              <a:spcBef>
                <a:spcPts val="2300"/>
              </a:spcBef>
              <a:defRPr sz="3000">
                <a:latin typeface="Superclarendon Regular"/>
                <a:ea typeface="Superclarendon Regular"/>
                <a:cs typeface="Superclarendon Regular"/>
                <a:sym typeface="Superclarendon Regular"/>
              </a:defRPr>
            </a:pPr>
          </a:p>
          <a:p>
            <a:pPr algn="l" defTabSz="457200">
              <a:spcBef>
                <a:spcPts val="1200"/>
              </a:spcBef>
              <a:defRPr sz="3033">
                <a:latin typeface="Times Roman"/>
                <a:ea typeface="Times Roman"/>
                <a:cs typeface="Times Roman"/>
                <a:sym typeface="Times Roman"/>
              </a:defRPr>
            </a:pPr>
            <a:r>
              <a:t>Si le rayon R de l’étoile est déjà connu par d’autres moyens (spectroscopie stellaire et modèles), on obtient le rayon r de la planète</a:t>
            </a:r>
          </a:p>
        </p:txBody>
      </p:sp>
      <p:sp>
        <p:nvSpPr>
          <p:cNvPr id="159" name="Durée du transit…"/>
          <p:cNvSpPr txBox="1"/>
          <p:nvPr/>
        </p:nvSpPr>
        <p:spPr>
          <a:xfrm>
            <a:off x="13397966" y="8009853"/>
            <a:ext cx="10516033" cy="45998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defRPr b="0">
                <a:latin typeface="Superclarendon Regular"/>
                <a:ea typeface="Superclarendon Regular"/>
                <a:cs typeface="Superclarendon Regular"/>
                <a:sym typeface="Superclarendon Regular"/>
              </a:defRPr>
            </a:pPr>
            <a:r>
              <a:t>Durée du transit</a:t>
            </a:r>
          </a:p>
          <a:p>
            <a:pPr>
              <a:defRPr b="0" sz="2933">
                <a:solidFill>
                  <a:srgbClr val="414141"/>
                </a:solidFill>
                <a:latin typeface="Superclarendon Regular"/>
                <a:ea typeface="Superclarendon Regular"/>
                <a:cs typeface="Superclarendon Regular"/>
                <a:sym typeface="Superclarendon Regular"/>
              </a:defRPr>
            </a:pPr>
            <a14:m>
              <m:oMathPara>
                <m:oMathParaPr>
                  <m:jc m:val="center"/>
                </m:oMathParaPr>
                <m:oMath>
                  <m:r>
                    <a:rPr xmlns:a="http://schemas.openxmlformats.org/drawingml/2006/main" sz="3450" i="1">
                      <a:solidFill>
                        <a:srgbClr val="414040"/>
                      </a:solidFill>
                      <a:latin typeface="Cambria Math" panose="02040503050406030204" pitchFamily="18" charset="0"/>
                    </a:rPr>
                    <m:t>τ</m:t>
                  </m:r>
                  <m:r>
                    <a:rPr xmlns:a="http://schemas.openxmlformats.org/drawingml/2006/main" sz="3450" i="1">
                      <a:solidFill>
                        <a:srgbClr val="414040"/>
                      </a:solidFill>
                      <a:latin typeface="Cambria Math" panose="02040503050406030204" pitchFamily="18" charset="0"/>
                    </a:rPr>
                    <m:t>=</m:t>
                  </m:r>
                  <m:r>
                    <a:rPr xmlns:a="http://schemas.openxmlformats.org/drawingml/2006/main" sz="3450" i="1">
                      <a:solidFill>
                        <a:srgbClr val="414040"/>
                      </a:solidFill>
                      <a:latin typeface="Cambria Math" panose="02040503050406030204" pitchFamily="18" charset="0"/>
                    </a:rPr>
                    <m:t>2</m:t>
                  </m:r>
                  <m:r>
                    <a:rPr xmlns:a="http://schemas.openxmlformats.org/drawingml/2006/main" sz="3450" i="1">
                      <a:solidFill>
                        <a:srgbClr val="414040"/>
                      </a:solidFill>
                      <a:latin typeface="Cambria Math" panose="02040503050406030204" pitchFamily="18" charset="0"/>
                    </a:rPr>
                    <m:t>(</m:t>
                  </m:r>
                  <m:r>
                    <a:rPr xmlns:a="http://schemas.openxmlformats.org/drawingml/2006/main" sz="3450" i="1">
                      <a:solidFill>
                        <a:srgbClr val="414040"/>
                      </a:solidFill>
                      <a:latin typeface="Cambria Math" panose="02040503050406030204" pitchFamily="18" charset="0"/>
                    </a:rPr>
                    <m:t>R</m:t>
                  </m:r>
                  <m:r>
                    <a:rPr xmlns:a="http://schemas.openxmlformats.org/drawingml/2006/main" sz="3450" i="1">
                      <a:solidFill>
                        <a:srgbClr val="414040"/>
                      </a:solidFill>
                      <a:latin typeface="Cambria Math" panose="02040503050406030204" pitchFamily="18" charset="0"/>
                    </a:rPr>
                    <m:t>+</m:t>
                  </m:r>
                  <m:r>
                    <a:rPr xmlns:a="http://schemas.openxmlformats.org/drawingml/2006/main" sz="3450" i="1">
                      <a:solidFill>
                        <a:srgbClr val="414040"/>
                      </a:solidFill>
                      <a:latin typeface="Cambria Math" panose="02040503050406030204" pitchFamily="18" charset="0"/>
                    </a:rPr>
                    <m:t>r</m:t>
                  </m:r>
                  <m:r>
                    <a:rPr xmlns:a="http://schemas.openxmlformats.org/drawingml/2006/main" sz="3450" i="1">
                      <a:solidFill>
                        <a:srgbClr val="414040"/>
                      </a:solidFill>
                      <a:latin typeface="Cambria Math" panose="02040503050406030204" pitchFamily="18" charset="0"/>
                    </a:rPr>
                    <m:t>)</m:t>
                  </m:r>
                  <m:r>
                    <a:rPr xmlns:a="http://schemas.openxmlformats.org/drawingml/2006/main" sz="3450" i="1">
                      <a:solidFill>
                        <a:srgbClr val="414040"/>
                      </a:solidFill>
                      <a:latin typeface="Cambria Math" panose="02040503050406030204" pitchFamily="18" charset="0"/>
                    </a:rPr>
                    <m:t>(</m:t>
                  </m:r>
                  <m:f>
                    <m:fPr>
                      <m:ctrlPr>
                        <a:rPr xmlns:a="http://schemas.openxmlformats.org/drawingml/2006/main" sz="3450" i="1">
                          <a:solidFill>
                            <a:srgbClr val="414040"/>
                          </a:solidFill>
                          <a:latin typeface="Cambria Math" panose="02040503050406030204" pitchFamily="18" charset="0"/>
                        </a:rPr>
                      </m:ctrlPr>
                      <m:type m:val="bar"/>
                    </m:fPr>
                    <m:num>
                      <m:r>
                        <a:rPr xmlns:a="http://schemas.openxmlformats.org/drawingml/2006/main" sz="3450" i="1">
                          <a:solidFill>
                            <a:srgbClr val="414040"/>
                          </a:solidFill>
                          <a:latin typeface="Cambria Math" panose="02040503050406030204" pitchFamily="18" charset="0"/>
                        </a:rPr>
                        <m:t>P</m:t>
                      </m:r>
                    </m:num>
                    <m:den>
                      <m:r>
                        <a:rPr xmlns:a="http://schemas.openxmlformats.org/drawingml/2006/main" sz="3450" i="1">
                          <a:solidFill>
                            <a:srgbClr val="414040"/>
                          </a:solidFill>
                          <a:latin typeface="Cambria Math" panose="02040503050406030204" pitchFamily="18" charset="0"/>
                        </a:rPr>
                        <m:t>2</m:t>
                      </m:r>
                      <m:r>
                        <a:rPr xmlns:a="http://schemas.openxmlformats.org/drawingml/2006/main" sz="3450" i="1">
                          <a:solidFill>
                            <a:srgbClr val="414040"/>
                          </a:solidFill>
                          <a:latin typeface="Cambria Math" panose="02040503050406030204" pitchFamily="18" charset="0"/>
                        </a:rPr>
                        <m:t>π</m:t>
                      </m:r>
                      <m:r>
                        <a:rPr xmlns:a="http://schemas.openxmlformats.org/drawingml/2006/main" sz="3450" i="1">
                          <a:solidFill>
                            <a:srgbClr val="414040"/>
                          </a:solidFill>
                          <a:latin typeface="Cambria Math" panose="02040503050406030204" pitchFamily="18" charset="0"/>
                        </a:rPr>
                        <m:t>G</m:t>
                      </m:r>
                      <m:r>
                        <a:rPr xmlns:a="http://schemas.openxmlformats.org/drawingml/2006/main" sz="3450" i="1">
                          <a:solidFill>
                            <a:srgbClr val="414040"/>
                          </a:solidFill>
                          <a:latin typeface="Cambria Math" panose="02040503050406030204" pitchFamily="18" charset="0"/>
                        </a:rPr>
                        <m:t>M</m:t>
                      </m:r>
                    </m:den>
                  </m:f>
                  <m:sSup>
                    <m:e>
                      <m:r>
                        <a:rPr xmlns:a="http://schemas.openxmlformats.org/drawingml/2006/main" sz="3450" i="1">
                          <a:solidFill>
                            <a:srgbClr val="414040"/>
                          </a:solidFill>
                          <a:latin typeface="Cambria Math" panose="02040503050406030204" pitchFamily="18" charset="0"/>
                        </a:rPr>
                        <m:t>)</m:t>
                      </m:r>
                    </m:e>
                    <m:sup>
                      <m:f>
                        <m:fPr>
                          <m:ctrlPr>
                            <a:rPr xmlns:a="http://schemas.openxmlformats.org/drawingml/2006/main" sz="3450" i="1">
                              <a:solidFill>
                                <a:srgbClr val="414040"/>
                              </a:solidFill>
                              <a:latin typeface="Cambria Math" panose="02040503050406030204" pitchFamily="18" charset="0"/>
                            </a:rPr>
                          </m:ctrlPr>
                          <m:type m:val="bar"/>
                        </m:fPr>
                        <m:num>
                          <m:r>
                            <a:rPr xmlns:a="http://schemas.openxmlformats.org/drawingml/2006/main" sz="3450" i="1">
                              <a:solidFill>
                                <a:srgbClr val="414040"/>
                              </a:solidFill>
                              <a:latin typeface="Cambria Math" panose="02040503050406030204" pitchFamily="18" charset="0"/>
                            </a:rPr>
                            <m:t>1</m:t>
                          </m:r>
                        </m:num>
                        <m:den>
                          <m:r>
                            <a:rPr xmlns:a="http://schemas.openxmlformats.org/drawingml/2006/main" sz="3450" i="1">
                              <a:solidFill>
                                <a:srgbClr val="414040"/>
                              </a:solidFill>
                              <a:latin typeface="Cambria Math" panose="02040503050406030204" pitchFamily="18" charset="0"/>
                            </a:rPr>
                            <m:t>3</m:t>
                          </m:r>
                        </m:den>
                      </m:f>
                    </m:sup>
                  </m:sSup>
                  <m:rad>
                    <m:radPr>
                      <m:ctrlPr>
                        <a:rPr xmlns:a="http://schemas.openxmlformats.org/drawingml/2006/main" sz="3450" i="1">
                          <a:solidFill>
                            <a:srgbClr val="414040"/>
                          </a:solidFill>
                          <a:latin typeface="Cambria Math" panose="02040503050406030204" pitchFamily="18" charset="0"/>
                        </a:rPr>
                      </m:ctrlPr>
                      <m:degHide m:val="on"/>
                    </m:radPr>
                    <m:deg/>
                    <m:e>
                      <m:f>
                        <m:fPr>
                          <m:ctrlPr>
                            <a:rPr xmlns:a="http://schemas.openxmlformats.org/drawingml/2006/main" sz="3450" i="1">
                              <a:solidFill>
                                <a:srgbClr val="414040"/>
                              </a:solidFill>
                              <a:latin typeface="Cambria Math" panose="02040503050406030204" pitchFamily="18" charset="0"/>
                            </a:rPr>
                          </m:ctrlPr>
                          <m:type m:val="bar"/>
                        </m:fPr>
                        <m:num>
                          <m:r>
                            <a:rPr xmlns:a="http://schemas.openxmlformats.org/drawingml/2006/main" sz="3450" i="1">
                              <a:solidFill>
                                <a:srgbClr val="414040"/>
                              </a:solidFill>
                              <a:latin typeface="Cambria Math" panose="02040503050406030204" pitchFamily="18" charset="0"/>
                            </a:rPr>
                            <m:t>1</m:t>
                          </m:r>
                          <m:r>
                            <a:rPr xmlns:a="http://schemas.openxmlformats.org/drawingml/2006/main" sz="3450" i="1">
                              <a:solidFill>
                                <a:srgbClr val="414040"/>
                              </a:solidFill>
                              <a:latin typeface="Cambria Math" panose="02040503050406030204" pitchFamily="18" charset="0"/>
                            </a:rPr>
                            <m:t>-</m:t>
                          </m:r>
                          <m:r>
                            <a:rPr xmlns:a="http://schemas.openxmlformats.org/drawingml/2006/main" sz="3450" i="1">
                              <a:solidFill>
                                <a:srgbClr val="414040"/>
                              </a:solidFill>
                              <a:latin typeface="Cambria Math" panose="02040503050406030204" pitchFamily="18" charset="0"/>
                            </a:rPr>
                            <m:t>(</m:t>
                          </m:r>
                          <m:r>
                            <a:rPr xmlns:a="http://schemas.openxmlformats.org/drawingml/2006/main" sz="3450" i="1">
                              <a:solidFill>
                                <a:srgbClr val="414040"/>
                              </a:solidFill>
                              <a:latin typeface="Cambria Math" panose="02040503050406030204" pitchFamily="18" charset="0"/>
                            </a:rPr>
                            <m:t>ρ</m:t>
                          </m:r>
                          <m:r>
                            <m:rPr>
                              <m:sty m:val="p"/>
                            </m:rPr>
                            <a:rPr xmlns:a="http://schemas.openxmlformats.org/drawingml/2006/main" sz="3450" i="1">
                              <a:solidFill>
                                <a:srgbClr val="414040"/>
                              </a:solidFill>
                              <a:latin typeface="Cambria Math" panose="02040503050406030204" pitchFamily="18" charset="0"/>
                            </a:rPr>
                            <m:t>cos</m:t>
                          </m:r>
                          <m:r>
                            <a:rPr xmlns:a="http://schemas.openxmlformats.org/drawingml/2006/main" sz="3450" i="1">
                              <a:solidFill>
                                <a:srgbClr val="414040"/>
                              </a:solidFill>
                              <a:latin typeface="Cambria Math" panose="02040503050406030204" pitchFamily="18" charset="0"/>
                            </a:rPr>
                            <m:t>(</m:t>
                          </m:r>
                          <m:r>
                            <a:rPr xmlns:a="http://schemas.openxmlformats.org/drawingml/2006/main" sz="3450" i="1">
                              <a:solidFill>
                                <a:srgbClr val="414040"/>
                              </a:solidFill>
                              <a:latin typeface="Cambria Math" panose="02040503050406030204" pitchFamily="18" charset="0"/>
                            </a:rPr>
                            <m:t>i</m:t>
                          </m:r>
                          <m:r>
                            <a:rPr xmlns:a="http://schemas.openxmlformats.org/drawingml/2006/main" sz="3450" i="1">
                              <a:solidFill>
                                <a:srgbClr val="414040"/>
                              </a:solidFill>
                              <a:latin typeface="Cambria Math" panose="02040503050406030204" pitchFamily="18" charset="0"/>
                            </a:rPr>
                            <m:t>)</m:t>
                          </m:r>
                          <m:sSup>
                            <m:e>
                              <m:r>
                                <a:rPr xmlns:a="http://schemas.openxmlformats.org/drawingml/2006/main" sz="3450" i="1">
                                  <a:solidFill>
                                    <a:srgbClr val="414040"/>
                                  </a:solidFill>
                                  <a:latin typeface="Cambria Math" panose="02040503050406030204" pitchFamily="18" charset="0"/>
                                </a:rPr>
                                <m:t>)</m:t>
                              </m:r>
                            </m:e>
                            <m:sup>
                              <m:r>
                                <a:rPr xmlns:a="http://schemas.openxmlformats.org/drawingml/2006/main" sz="3450" i="1">
                                  <a:solidFill>
                                    <a:srgbClr val="414040"/>
                                  </a:solidFill>
                                  <a:latin typeface="Cambria Math" panose="02040503050406030204" pitchFamily="18" charset="0"/>
                                </a:rPr>
                                <m:t>2</m:t>
                              </m:r>
                            </m:sup>
                          </m:sSup>
                        </m:num>
                        <m:den>
                          <m:r>
                            <a:rPr xmlns:a="http://schemas.openxmlformats.org/drawingml/2006/main" sz="3450" i="1">
                              <a:solidFill>
                                <a:srgbClr val="414040"/>
                              </a:solidFill>
                              <a:latin typeface="Cambria Math" panose="02040503050406030204" pitchFamily="18" charset="0"/>
                            </a:rPr>
                            <m:t>(</m:t>
                          </m:r>
                          <m:r>
                            <a:rPr xmlns:a="http://schemas.openxmlformats.org/drawingml/2006/main" sz="3450" i="1">
                              <a:solidFill>
                                <a:srgbClr val="414040"/>
                              </a:solidFill>
                              <a:latin typeface="Cambria Math" panose="02040503050406030204" pitchFamily="18" charset="0"/>
                            </a:rPr>
                            <m:t>R</m:t>
                          </m:r>
                          <m:r>
                            <a:rPr xmlns:a="http://schemas.openxmlformats.org/drawingml/2006/main" sz="3450" i="1">
                              <a:solidFill>
                                <a:srgbClr val="414040"/>
                              </a:solidFill>
                              <a:latin typeface="Cambria Math" panose="02040503050406030204" pitchFamily="18" charset="0"/>
                            </a:rPr>
                            <m:t>+</m:t>
                          </m:r>
                          <m:r>
                            <a:rPr xmlns:a="http://schemas.openxmlformats.org/drawingml/2006/main" sz="3450" i="1">
                              <a:solidFill>
                                <a:srgbClr val="414040"/>
                              </a:solidFill>
                              <a:latin typeface="Cambria Math" panose="02040503050406030204" pitchFamily="18" charset="0"/>
                            </a:rPr>
                            <m:t>r</m:t>
                          </m:r>
                          <m:sSup>
                            <m:e>
                              <m:r>
                                <a:rPr xmlns:a="http://schemas.openxmlformats.org/drawingml/2006/main" sz="3450" i="1">
                                  <a:solidFill>
                                    <a:srgbClr val="414040"/>
                                  </a:solidFill>
                                  <a:latin typeface="Cambria Math" panose="02040503050406030204" pitchFamily="18" charset="0"/>
                                </a:rPr>
                                <m:t>)</m:t>
                              </m:r>
                            </m:e>
                            <m:sup>
                              <m:r>
                                <a:rPr xmlns:a="http://schemas.openxmlformats.org/drawingml/2006/main" sz="3450" i="1">
                                  <a:solidFill>
                                    <a:srgbClr val="414040"/>
                                  </a:solidFill>
                                  <a:latin typeface="Cambria Math" panose="02040503050406030204" pitchFamily="18" charset="0"/>
                                </a:rPr>
                                <m:t>2</m:t>
                              </m:r>
                            </m:sup>
                          </m:sSup>
                        </m:den>
                      </m:f>
                    </m:e>
                  </m:rad>
                  <m:f>
                    <m:fPr>
                      <m:ctrlPr>
                        <a:rPr xmlns:a="http://schemas.openxmlformats.org/drawingml/2006/main" sz="3450" i="1">
                          <a:solidFill>
                            <a:srgbClr val="414040"/>
                          </a:solidFill>
                          <a:latin typeface="Cambria Math" panose="02040503050406030204" pitchFamily="18" charset="0"/>
                        </a:rPr>
                      </m:ctrlPr>
                      <m:type m:val="bar"/>
                    </m:fPr>
                    <m:num>
                      <m:rad>
                        <m:radPr>
                          <m:ctrlPr>
                            <a:rPr xmlns:a="http://schemas.openxmlformats.org/drawingml/2006/main" sz="3450" i="1">
                              <a:solidFill>
                                <a:srgbClr val="414040"/>
                              </a:solidFill>
                              <a:latin typeface="Cambria Math" panose="02040503050406030204" pitchFamily="18" charset="0"/>
                            </a:rPr>
                          </m:ctrlPr>
                          <m:degHide m:val="on"/>
                        </m:radPr>
                        <m:deg/>
                        <m:e>
                          <m:r>
                            <a:rPr xmlns:a="http://schemas.openxmlformats.org/drawingml/2006/main" sz="3450" i="1">
                              <a:solidFill>
                                <a:srgbClr val="414040"/>
                              </a:solidFill>
                              <a:latin typeface="Cambria Math" panose="02040503050406030204" pitchFamily="18" charset="0"/>
                            </a:rPr>
                            <m:t>1</m:t>
                          </m:r>
                          <m:r>
                            <a:rPr xmlns:a="http://schemas.openxmlformats.org/drawingml/2006/main" sz="3450" i="1">
                              <a:solidFill>
                                <a:srgbClr val="414040"/>
                              </a:solidFill>
                              <a:latin typeface="Cambria Math" panose="02040503050406030204" pitchFamily="18" charset="0"/>
                            </a:rPr>
                            <m:t>-</m:t>
                          </m:r>
                          <m:sSup>
                            <m:e>
                              <m:r>
                                <a:rPr xmlns:a="http://schemas.openxmlformats.org/drawingml/2006/main" sz="3450" i="1">
                                  <a:solidFill>
                                    <a:srgbClr val="414040"/>
                                  </a:solidFill>
                                  <a:latin typeface="Cambria Math" panose="02040503050406030204" pitchFamily="18" charset="0"/>
                                </a:rPr>
                                <m:t>e</m:t>
                              </m:r>
                            </m:e>
                            <m:sup>
                              <m:r>
                                <a:rPr xmlns:a="http://schemas.openxmlformats.org/drawingml/2006/main" sz="3450" i="1">
                                  <a:solidFill>
                                    <a:srgbClr val="414040"/>
                                  </a:solidFill>
                                  <a:latin typeface="Cambria Math" panose="02040503050406030204" pitchFamily="18" charset="0"/>
                                </a:rPr>
                                <m:t>2</m:t>
                              </m:r>
                            </m:sup>
                          </m:sSup>
                        </m:e>
                      </m:rad>
                    </m:num>
                    <m:den>
                      <m:r>
                        <a:rPr xmlns:a="http://schemas.openxmlformats.org/drawingml/2006/main" sz="3450" i="1">
                          <a:solidFill>
                            <a:srgbClr val="414040"/>
                          </a:solidFill>
                          <a:latin typeface="Cambria Math" panose="02040503050406030204" pitchFamily="18" charset="0"/>
                        </a:rPr>
                        <m:t>1</m:t>
                      </m:r>
                      <m:r>
                        <a:rPr xmlns:a="http://schemas.openxmlformats.org/drawingml/2006/main" sz="3450" i="1">
                          <a:solidFill>
                            <a:srgbClr val="414040"/>
                          </a:solidFill>
                          <a:latin typeface="Cambria Math" panose="02040503050406030204" pitchFamily="18" charset="0"/>
                        </a:rPr>
                        <m:t>+</m:t>
                      </m:r>
                      <m:r>
                        <a:rPr xmlns:a="http://schemas.openxmlformats.org/drawingml/2006/main" sz="3450" i="1">
                          <a:solidFill>
                            <a:srgbClr val="414040"/>
                          </a:solidFill>
                          <a:latin typeface="Cambria Math" panose="02040503050406030204" pitchFamily="18" charset="0"/>
                        </a:rPr>
                        <m:t>e</m:t>
                      </m:r>
                      <m:r>
                        <m:rPr>
                          <m:sty m:val="p"/>
                        </m:rPr>
                        <a:rPr xmlns:a="http://schemas.openxmlformats.org/drawingml/2006/main" sz="3450" i="1">
                          <a:solidFill>
                            <a:srgbClr val="414040"/>
                          </a:solidFill>
                          <a:latin typeface="Cambria Math" panose="02040503050406030204" pitchFamily="18" charset="0"/>
                        </a:rPr>
                        <m:t>cos</m:t>
                      </m:r>
                      <m:r>
                        <a:rPr xmlns:a="http://schemas.openxmlformats.org/drawingml/2006/main" sz="3450" i="1">
                          <a:solidFill>
                            <a:srgbClr val="414040"/>
                          </a:solidFill>
                          <a:latin typeface="Cambria Math" panose="02040503050406030204" pitchFamily="18" charset="0"/>
                        </a:rPr>
                        <m:t>(</m:t>
                      </m:r>
                      <m:r>
                        <a:rPr xmlns:a="http://schemas.openxmlformats.org/drawingml/2006/main" sz="3450" i="1">
                          <a:solidFill>
                            <a:srgbClr val="414040"/>
                          </a:solidFill>
                          <a:latin typeface="Cambria Math" panose="02040503050406030204" pitchFamily="18" charset="0"/>
                        </a:rPr>
                        <m:t>φ</m:t>
                      </m:r>
                      <m:r>
                        <a:rPr xmlns:a="http://schemas.openxmlformats.org/drawingml/2006/main" sz="3450" i="1">
                          <a:solidFill>
                            <a:srgbClr val="414040"/>
                          </a:solidFill>
                          <a:latin typeface="Cambria Math" panose="02040503050406030204" pitchFamily="18" charset="0"/>
                        </a:rPr>
                        <m:t>)</m:t>
                      </m:r>
                    </m:den>
                  </m:f>
                </m:oMath>
              </m:oMathPara>
            </a14:m>
          </a:p>
          <a:p>
            <a:pPr algn="l">
              <a:defRPr b="0" sz="2933">
                <a:solidFill>
                  <a:srgbClr val="414141"/>
                </a:solidFill>
                <a:latin typeface="Superclarendon Regular"/>
                <a:ea typeface="Superclarendon Regular"/>
                <a:cs typeface="Superclarendon Regular"/>
                <a:sym typeface="Superclarendon Regular"/>
              </a:defRPr>
            </a:pPr>
            <a:r>
              <a:t>     </a:t>
            </a:r>
          </a:p>
          <a:p>
            <a:pPr algn="l">
              <a:defRPr b="0" sz="2933">
                <a:solidFill>
                  <a:srgbClr val="414141"/>
                </a:solidFill>
                <a:latin typeface="Superclarendon Regular"/>
                <a:ea typeface="Superclarendon Regular"/>
                <a:cs typeface="Superclarendon Regular"/>
                <a:sym typeface="Superclarendon Regular"/>
              </a:defRPr>
            </a:pPr>
            <a:r>
              <a:t> </a:t>
            </a:r>
          </a:p>
          <a:p>
            <a:pPr algn="l">
              <a:defRPr b="0" sz="2933">
                <a:solidFill>
                  <a:srgbClr val="414141"/>
                </a:solidFill>
                <a:latin typeface="Superclarendon Regular"/>
                <a:ea typeface="Superclarendon Regular"/>
                <a:cs typeface="Superclarendon Regular"/>
                <a:sym typeface="Superclarendon Regular"/>
              </a:defRPr>
            </a:pPr>
            <a:r>
              <a:t>     </a:t>
            </a:r>
            <a14:m>
              <m:oMath>
                <m:r>
                  <a:rPr xmlns:a="http://schemas.openxmlformats.org/drawingml/2006/main" sz="3450" i="1">
                    <a:solidFill>
                      <a:srgbClr val="414040"/>
                    </a:solidFill>
                    <a:latin typeface="Cambria Math" panose="02040503050406030204" pitchFamily="18" charset="0"/>
                  </a:rPr>
                  <m:t>τ</m:t>
                </m:r>
                <m:r>
                  <a:rPr xmlns:a="http://schemas.openxmlformats.org/drawingml/2006/main" sz="3450" i="1">
                    <a:solidFill>
                      <a:srgbClr val="414040"/>
                    </a:solidFill>
                    <a:latin typeface="Cambria Math" panose="02040503050406030204" pitchFamily="18" charset="0"/>
                  </a:rPr>
                  <m:t>=</m:t>
                </m:r>
                <m:f>
                  <m:fPr>
                    <m:ctrlPr>
                      <a:rPr xmlns:a="http://schemas.openxmlformats.org/drawingml/2006/main" sz="3450" i="1">
                        <a:solidFill>
                          <a:srgbClr val="414040"/>
                        </a:solidFill>
                        <a:latin typeface="Cambria Math" panose="02040503050406030204" pitchFamily="18" charset="0"/>
                      </a:rPr>
                    </m:ctrlPr>
                    <m:type m:val="bar"/>
                  </m:fPr>
                  <m:num>
                    <m:r>
                      <a:rPr xmlns:a="http://schemas.openxmlformats.org/drawingml/2006/main" sz="3450" i="1">
                        <a:solidFill>
                          <a:srgbClr val="414040"/>
                        </a:solidFill>
                        <a:latin typeface="Cambria Math" panose="02040503050406030204" pitchFamily="18" charset="0"/>
                      </a:rPr>
                      <m:t>2</m:t>
                    </m:r>
                    <m:r>
                      <a:rPr xmlns:a="http://schemas.openxmlformats.org/drawingml/2006/main" sz="3450" i="1">
                        <a:solidFill>
                          <a:srgbClr val="414040"/>
                        </a:solidFill>
                        <a:latin typeface="Cambria Math" panose="02040503050406030204" pitchFamily="18" charset="0"/>
                      </a:rPr>
                      <m:t>R</m:t>
                    </m:r>
                  </m:num>
                  <m:den>
                    <m:sSub>
                      <m:e>
                        <m:r>
                          <a:rPr xmlns:a="http://schemas.openxmlformats.org/drawingml/2006/main" sz="3450" i="1">
                            <a:solidFill>
                              <a:srgbClr val="414040"/>
                            </a:solidFill>
                            <a:latin typeface="Cambria Math" panose="02040503050406030204" pitchFamily="18" charset="0"/>
                          </a:rPr>
                          <m:t>V</m:t>
                        </m:r>
                      </m:e>
                      <m:sub>
                        <m:r>
                          <a:rPr xmlns:a="http://schemas.openxmlformats.org/drawingml/2006/main" sz="3450" i="1">
                            <a:solidFill>
                              <a:srgbClr val="414040"/>
                            </a:solidFill>
                            <a:latin typeface="Cambria Math" panose="02040503050406030204" pitchFamily="18" charset="0"/>
                          </a:rPr>
                          <m:t>p</m:t>
                        </m:r>
                      </m:sub>
                    </m:sSub>
                  </m:den>
                </m:f>
                <m:r>
                  <a:rPr xmlns:a="http://schemas.openxmlformats.org/drawingml/2006/main" sz="3450" i="1">
                    <a:solidFill>
                      <a:srgbClr val="414040"/>
                    </a:solidFill>
                    <a:latin typeface="Cambria Math" panose="02040503050406030204" pitchFamily="18" charset="0"/>
                  </a:rPr>
                  <m:t>=</m:t>
                </m:r>
                <m:f>
                  <m:fPr>
                    <m:ctrlPr>
                      <a:rPr xmlns:a="http://schemas.openxmlformats.org/drawingml/2006/main" sz="3450" i="1">
                        <a:solidFill>
                          <a:srgbClr val="414040"/>
                        </a:solidFill>
                        <a:latin typeface="Cambria Math" panose="02040503050406030204" pitchFamily="18" charset="0"/>
                      </a:rPr>
                    </m:ctrlPr>
                    <m:type m:val="bar"/>
                  </m:fPr>
                  <m:num>
                    <m:r>
                      <a:rPr xmlns:a="http://schemas.openxmlformats.org/drawingml/2006/main" sz="3450" i="1">
                        <a:solidFill>
                          <a:srgbClr val="414040"/>
                        </a:solidFill>
                        <a:latin typeface="Cambria Math" panose="02040503050406030204" pitchFamily="18" charset="0"/>
                      </a:rPr>
                      <m:t>P</m:t>
                    </m:r>
                  </m:num>
                  <m:den>
                    <m:r>
                      <a:rPr xmlns:a="http://schemas.openxmlformats.org/drawingml/2006/main" sz="3450" i="1">
                        <a:solidFill>
                          <a:srgbClr val="414040"/>
                        </a:solidFill>
                        <a:latin typeface="Cambria Math" panose="02040503050406030204" pitchFamily="18" charset="0"/>
                      </a:rPr>
                      <m:t>π</m:t>
                    </m:r>
                  </m:den>
                </m:f>
                <m:f>
                  <m:fPr>
                    <m:ctrlPr>
                      <a:rPr xmlns:a="http://schemas.openxmlformats.org/drawingml/2006/main" sz="3450" i="1">
                        <a:solidFill>
                          <a:srgbClr val="414040"/>
                        </a:solidFill>
                        <a:latin typeface="Cambria Math" panose="02040503050406030204" pitchFamily="18" charset="0"/>
                      </a:rPr>
                    </m:ctrlPr>
                    <m:type m:val="bar"/>
                  </m:fPr>
                  <m:num>
                    <m:r>
                      <a:rPr xmlns:a="http://schemas.openxmlformats.org/drawingml/2006/main" sz="3450" i="1">
                        <a:solidFill>
                          <a:srgbClr val="414040"/>
                        </a:solidFill>
                        <a:latin typeface="Cambria Math" panose="02040503050406030204" pitchFamily="18" charset="0"/>
                      </a:rPr>
                      <m:t>R</m:t>
                    </m:r>
                  </m:num>
                  <m:den>
                    <m:r>
                      <a:rPr xmlns:a="http://schemas.openxmlformats.org/drawingml/2006/main" sz="3450" i="1">
                        <a:solidFill>
                          <a:srgbClr val="414040"/>
                        </a:solidFill>
                        <a:latin typeface="Cambria Math" panose="02040503050406030204" pitchFamily="18" charset="0"/>
                      </a:rPr>
                      <m:t>a</m:t>
                    </m:r>
                  </m:den>
                </m:f>
              </m:oMath>
            </a14:m>
            <a:r>
              <a:t> avec </a:t>
            </a:r>
            <a14:m>
              <m:oMath>
                <m:sSub>
                  <m:e>
                    <m:r>
                      <a:rPr xmlns:a="http://schemas.openxmlformats.org/drawingml/2006/main" sz="3500" i="1">
                        <a:solidFill>
                          <a:srgbClr val="414040"/>
                        </a:solidFill>
                        <a:latin typeface="Cambria Math" panose="02040503050406030204" pitchFamily="18" charset="0"/>
                      </a:rPr>
                      <m:t>V</m:t>
                    </m:r>
                  </m:e>
                  <m:sub>
                    <m:r>
                      <a:rPr xmlns:a="http://schemas.openxmlformats.org/drawingml/2006/main" sz="3500" i="1">
                        <a:solidFill>
                          <a:srgbClr val="414040"/>
                        </a:solidFill>
                        <a:latin typeface="Cambria Math" panose="02040503050406030204" pitchFamily="18" charset="0"/>
                      </a:rPr>
                      <m:t>p</m:t>
                    </m:r>
                  </m:sub>
                </m:sSub>
                <m:r>
                  <a:rPr xmlns:a="http://schemas.openxmlformats.org/drawingml/2006/main" sz="3500" i="1">
                    <a:solidFill>
                      <a:srgbClr val="414040"/>
                    </a:solidFill>
                    <a:latin typeface="Cambria Math" panose="02040503050406030204" pitchFamily="18" charset="0"/>
                  </a:rPr>
                  <m:t>=</m:t>
                </m:r>
                <m:f>
                  <m:fPr>
                    <m:ctrlPr>
                      <a:rPr xmlns:a="http://schemas.openxmlformats.org/drawingml/2006/main" sz="3500" i="1">
                        <a:solidFill>
                          <a:srgbClr val="414040"/>
                        </a:solidFill>
                        <a:latin typeface="Cambria Math" panose="02040503050406030204" pitchFamily="18" charset="0"/>
                      </a:rPr>
                    </m:ctrlPr>
                    <m:type m:val="bar"/>
                  </m:fPr>
                  <m:num>
                    <m:r>
                      <a:rPr xmlns:a="http://schemas.openxmlformats.org/drawingml/2006/main" sz="3500" i="1">
                        <a:solidFill>
                          <a:srgbClr val="414040"/>
                        </a:solidFill>
                        <a:latin typeface="Cambria Math" panose="02040503050406030204" pitchFamily="18" charset="0"/>
                      </a:rPr>
                      <m:t>2</m:t>
                    </m:r>
                    <m:r>
                      <a:rPr xmlns:a="http://schemas.openxmlformats.org/drawingml/2006/main" sz="3500" i="1">
                        <a:solidFill>
                          <a:srgbClr val="414040"/>
                        </a:solidFill>
                        <a:latin typeface="Cambria Math" panose="02040503050406030204" pitchFamily="18" charset="0"/>
                      </a:rPr>
                      <m:t>π</m:t>
                    </m:r>
                    <m:r>
                      <a:rPr xmlns:a="http://schemas.openxmlformats.org/drawingml/2006/main" sz="3500" i="1">
                        <a:solidFill>
                          <a:srgbClr val="414040"/>
                        </a:solidFill>
                        <a:latin typeface="Cambria Math" panose="02040503050406030204" pitchFamily="18" charset="0"/>
                      </a:rPr>
                      <m:t>a</m:t>
                    </m:r>
                  </m:num>
                  <m:den>
                    <m:r>
                      <a:rPr xmlns:a="http://schemas.openxmlformats.org/drawingml/2006/main" sz="3500" i="1">
                        <a:solidFill>
                          <a:srgbClr val="414040"/>
                        </a:solidFill>
                        <a:latin typeface="Cambria Math" panose="02040503050406030204" pitchFamily="18" charset="0"/>
                      </a:rPr>
                      <m:t>P</m:t>
                    </m:r>
                  </m:den>
                </m:f>
              </m:oMath>
            </a14: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61" name="equation7.png" descr="equation7.png"/>
          <p:cNvPicPr>
            <a:picLocks noChangeAspect="1"/>
          </p:cNvPicPr>
          <p:nvPr/>
        </p:nvPicPr>
        <p:blipFill>
          <a:blip r:embed="rId2">
            <a:extLst/>
          </a:blip>
          <a:stretch>
            <a:fillRect/>
          </a:stretch>
        </p:blipFill>
        <p:spPr>
          <a:xfrm>
            <a:off x="3935834" y="6858000"/>
            <a:ext cx="101601" cy="279400"/>
          </a:xfrm>
          <a:prstGeom prst="rect">
            <a:avLst/>
          </a:prstGeom>
          <a:ln w="12700">
            <a:miter lim="400000"/>
          </a:ln>
        </p:spPr>
      </p:pic>
      <p:pic>
        <p:nvPicPr>
          <p:cNvPr id="162" name="equation6.png" descr="equation6.png"/>
          <p:cNvPicPr>
            <a:picLocks noChangeAspect="1"/>
          </p:cNvPicPr>
          <p:nvPr/>
        </p:nvPicPr>
        <p:blipFill>
          <a:blip r:embed="rId3">
            <a:extLst/>
          </a:blip>
          <a:stretch>
            <a:fillRect/>
          </a:stretch>
        </p:blipFill>
        <p:spPr>
          <a:xfrm>
            <a:off x="3935834" y="6858000"/>
            <a:ext cx="215901" cy="381000"/>
          </a:xfrm>
          <a:prstGeom prst="rect">
            <a:avLst/>
          </a:prstGeom>
          <a:ln w="12700">
            <a:miter lim="400000"/>
          </a:ln>
        </p:spPr>
      </p:pic>
      <p:sp>
        <p:nvSpPr>
          <p:cNvPr id="163" name="Probabilité de transit…"/>
          <p:cNvSpPr txBox="1"/>
          <p:nvPr/>
        </p:nvSpPr>
        <p:spPr>
          <a:xfrm>
            <a:off x="290349" y="430531"/>
            <a:ext cx="23629372" cy="8191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400"/>
              </a:spcBef>
              <a:defRPr sz="4400">
                <a:solidFill>
                  <a:schemeClr val="accent4">
                    <a:hueOff val="-1081314"/>
                    <a:satOff val="4338"/>
                    <a:lumOff val="-8931"/>
                  </a:schemeClr>
                </a:solidFill>
                <a:latin typeface="Times New Roman"/>
                <a:ea typeface="Times New Roman"/>
                <a:cs typeface="Times New Roman"/>
                <a:sym typeface="Times New Roman"/>
              </a:defRPr>
            </a:pPr>
            <a:r>
              <a:t>Probabilité de transit</a:t>
            </a:r>
          </a:p>
          <a:p>
            <a:pPr algn="l" defTabSz="457200">
              <a:spcBef>
                <a:spcPts val="1400"/>
              </a:spcBef>
              <a:defRPr sz="4400">
                <a:solidFill>
                  <a:schemeClr val="accent4">
                    <a:hueOff val="-1081314"/>
                    <a:satOff val="4338"/>
                    <a:lumOff val="-8931"/>
                  </a:schemeClr>
                </a:solidFill>
                <a:latin typeface="Times New Roman"/>
                <a:ea typeface="Times New Roman"/>
                <a:cs typeface="Times New Roman"/>
                <a:sym typeface="Times New Roman"/>
              </a:defRPr>
            </a:pPr>
          </a:p>
          <a:p>
            <a:pPr algn="l" defTabSz="457200">
              <a:spcBef>
                <a:spcPts val="1200"/>
              </a:spcBef>
              <a:defRPr b="0" sz="4400">
                <a:solidFill>
                  <a:schemeClr val="accent4">
                    <a:hueOff val="-1081314"/>
                    <a:satOff val="4338"/>
                    <a:lumOff val="-8931"/>
                  </a:schemeClr>
                </a:solidFill>
                <a:latin typeface="Times New Roman"/>
                <a:ea typeface="Times New Roman"/>
                <a:cs typeface="Times New Roman"/>
                <a:sym typeface="Times New Roman"/>
              </a:defRPr>
            </a:pPr>
            <a:r>
              <a:t>La méthode de détection par transit n'est opérante que s'il y a ... transit. Pour qu'un transit ait lieu, il faut que la planète traverse la </a:t>
            </a:r>
            <a:r>
              <a:rPr u="sng">
                <a:hlinkClick r:id="rId4" invalidUrl="" action="" tgtFrame="" tooltip="" history="1" highlightClick="0" endSnd="0"/>
              </a:rPr>
              <a:t>ligne de visée</a:t>
            </a:r>
            <a:r>
              <a:t> de l'observateur. </a:t>
            </a:r>
          </a:p>
          <a:p>
            <a:pPr algn="l" defTabSz="457200">
              <a:spcBef>
                <a:spcPts val="1200"/>
              </a:spcBef>
              <a:defRPr b="0" sz="4400">
                <a:solidFill>
                  <a:schemeClr val="accent4">
                    <a:hueOff val="-1081314"/>
                    <a:satOff val="4338"/>
                    <a:lumOff val="-8931"/>
                  </a:schemeClr>
                </a:solidFill>
                <a:latin typeface="Times New Roman"/>
                <a:ea typeface="Times New Roman"/>
                <a:cs typeface="Times New Roman"/>
                <a:sym typeface="Times New Roman"/>
              </a:defRPr>
            </a:pPr>
          </a:p>
          <a:p>
            <a:pPr algn="l" defTabSz="457200">
              <a:spcBef>
                <a:spcPts val="1200"/>
              </a:spcBef>
              <a:defRPr b="0" sz="4400">
                <a:solidFill>
                  <a:schemeClr val="accent4">
                    <a:hueOff val="-1081314"/>
                    <a:satOff val="4338"/>
                    <a:lumOff val="-8931"/>
                  </a:schemeClr>
                </a:solidFill>
                <a:latin typeface="Times New Roman"/>
                <a:ea typeface="Times New Roman"/>
                <a:cs typeface="Times New Roman"/>
                <a:sym typeface="Times New Roman"/>
              </a:defRPr>
            </a:pPr>
            <a:r>
              <a:t>La probabilité </a:t>
            </a:r>
            <a:r>
              <a:rPr i="1"/>
              <a:t>p</a:t>
            </a:r>
            <a:r>
              <a:t> d'un tel événement vaut </a:t>
            </a:r>
            <a:r>
              <a:rPr i="1"/>
              <a:t>p</a:t>
            </a:r>
            <a:r>
              <a:t>=R/a , R étant le rayon stellaire, et a le demi-grand axe de l'orbite planétaire.</a:t>
            </a:r>
          </a:p>
          <a:p>
            <a:pPr algn="l" defTabSz="457200">
              <a:spcBef>
                <a:spcPts val="1200"/>
              </a:spcBef>
              <a:defRPr b="0" sz="4400">
                <a:solidFill>
                  <a:schemeClr val="accent4">
                    <a:hueOff val="-1081314"/>
                    <a:satOff val="4338"/>
                    <a:lumOff val="-8931"/>
                  </a:schemeClr>
                </a:solidFill>
                <a:latin typeface="Times New Roman"/>
                <a:ea typeface="Times New Roman"/>
                <a:cs typeface="Times New Roman"/>
                <a:sym typeface="Times New Roman"/>
              </a:defRPr>
            </a:pPr>
          </a:p>
          <a:p>
            <a:pPr algn="l" defTabSz="457200">
              <a:defRPr b="0" sz="4400">
                <a:solidFill>
                  <a:schemeClr val="accent4">
                    <a:hueOff val="-1081314"/>
                    <a:satOff val="4338"/>
                    <a:lumOff val="-8931"/>
                  </a:schemeClr>
                </a:solidFill>
                <a:latin typeface="Times New Roman"/>
                <a:ea typeface="Times New Roman"/>
                <a:cs typeface="Times New Roman"/>
                <a:sym typeface="Times New Roman"/>
              </a:defRPr>
            </a:pPr>
            <a:r>
              <a:t>C’est le rapport de l'aire balayée par la planète à l'aire de la sphère de rayon égal au demi-grand axe planétaire</a:t>
            </a:r>
          </a:p>
        </p:txBody>
      </p:sp>
      <p:pic>
        <p:nvPicPr>
          <p:cNvPr id="164" name="Image" descr="Image"/>
          <p:cNvPicPr>
            <a:picLocks noChangeAspect="1"/>
          </p:cNvPicPr>
          <p:nvPr/>
        </p:nvPicPr>
        <p:blipFill>
          <a:blip r:embed="rId5">
            <a:extLst/>
          </a:blip>
          <a:stretch>
            <a:fillRect/>
          </a:stretch>
        </p:blipFill>
        <p:spPr>
          <a:xfrm>
            <a:off x="8930089" y="8231297"/>
            <a:ext cx="4445001" cy="44450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aphicFrame>
        <p:nvGraphicFramePr>
          <p:cNvPr id="166" name="Tableau"/>
          <p:cNvGraphicFramePr/>
          <p:nvPr/>
        </p:nvGraphicFramePr>
        <p:xfrm>
          <a:off x="4259486" y="3923956"/>
          <a:ext cx="15865028" cy="7364057"/>
        </p:xfrm>
        <a:graphic xmlns:a="http://schemas.openxmlformats.org/drawingml/2006/main">
          <a:graphicData uri="http://schemas.openxmlformats.org/drawingml/2006/table">
            <a:tbl>
              <a:tblPr firstCol="1" firstRow="1" lastCol="0" lastRow="0" bandCol="0" bandRow="1" rtl="0">
                <a:tableStyleId>{C7B018BB-80A7-4F77-B60F-C8B233D01FF8}</a:tableStyleId>
              </a:tblPr>
              <a:tblGrid>
                <a:gridCol w="5288342"/>
                <a:gridCol w="5288342"/>
                <a:gridCol w="5288342"/>
              </a:tblGrid>
              <a:tr h="903770">
                <a:tc>
                  <a:txBody>
                    <a:bodyPr/>
                    <a:lstStyle/>
                    <a:p>
                      <a:pPr defTabSz="457200">
                        <a:defRPr sz="3200">
                          <a:latin typeface="Geneva"/>
                          <a:ea typeface="Geneva"/>
                          <a:cs typeface="Geneva"/>
                          <a:sym typeface="Geneva"/>
                        </a:defRPr>
                      </a:pPr>
                    </a:p>
                  </a:txBody>
                  <a:tcPr marL="50800" marR="50800" marT="50800" marB="50800" anchor="t" anchorCtr="0" horzOverflow="overflow">
                    <a:lnL w="12700">
                      <a:miter lim="400000"/>
                    </a:lnL>
                    <a:lnR w="12700">
                      <a:solidFill>
                        <a:srgbClr val="FFFFFF"/>
                      </a:solidFill>
                      <a:miter lim="400000"/>
                    </a:lnR>
                    <a:lnT w="12700">
                      <a:miter lim="400000"/>
                    </a:lnT>
                    <a:lnB w="25400">
                      <a:solidFill>
                        <a:srgbClr val="FFFFFF"/>
                      </a:solidFill>
                      <a:miter lim="400000"/>
                    </a:lnB>
                    <a:solidFill>
                      <a:srgbClr val="8DB9B0"/>
                    </a:solidFill>
                  </a:tcPr>
                </a:tc>
                <a:tc>
                  <a:txBody>
                    <a:bodyPr/>
                    <a:lstStyle/>
                    <a:p>
                      <a:pPr defTabSz="457200">
                        <a:spcBef>
                          <a:spcPts val="1200"/>
                        </a:spcBef>
                        <a:defRPr sz="1800">
                          <a:solidFill>
                            <a:srgbClr val="000000"/>
                          </a:solidFill>
                        </a:defRPr>
                      </a:pPr>
                      <a:r>
                        <a:rPr sz="3200">
                          <a:latin typeface="Geneva"/>
                          <a:ea typeface="Geneva"/>
                          <a:cs typeface="Geneva"/>
                          <a:sym typeface="Geneva"/>
                        </a:rPr>
                        <a:t>a (MKm)</a:t>
                      </a:r>
                    </a:p>
                  </a:txBody>
                  <a:tcPr marL="50800" marR="50800" marT="50800" marB="50800" anchor="t" anchorCtr="0" horzOverflow="overflow">
                    <a:lnL w="12700">
                      <a:solidFill>
                        <a:srgbClr val="FFFFFF"/>
                      </a:solidFill>
                      <a:miter lim="400000"/>
                    </a:lnL>
                    <a:lnR w="12700">
                      <a:solidFill>
                        <a:srgbClr val="FFFFFF"/>
                      </a:solidFill>
                      <a:miter lim="400000"/>
                    </a:lnR>
                    <a:lnT w="12700">
                      <a:miter lim="400000"/>
                    </a:lnT>
                    <a:lnB w="25400">
                      <a:solidFill>
                        <a:srgbClr val="FFFFFF"/>
                      </a:solidFill>
                      <a:miter lim="400000"/>
                    </a:lnB>
                    <a:solidFill>
                      <a:srgbClr val="8DB9B0"/>
                    </a:solidFill>
                  </a:tcPr>
                </a:tc>
                <a:tc>
                  <a:txBody>
                    <a:bodyPr/>
                    <a:lstStyle/>
                    <a:p>
                      <a:pPr defTabSz="457200">
                        <a:spcBef>
                          <a:spcPts val="1200"/>
                        </a:spcBef>
                        <a:defRPr sz="1800">
                          <a:solidFill>
                            <a:srgbClr val="000000"/>
                          </a:solidFill>
                        </a:defRPr>
                      </a:pPr>
                      <a:r>
                        <a:rPr sz="3200">
                          <a:latin typeface="Geneva"/>
                          <a:ea typeface="Geneva"/>
                          <a:cs typeface="Geneva"/>
                          <a:sym typeface="Geneva"/>
                        </a:rPr>
                        <a:t>Probabilité de transit </a:t>
                      </a:r>
                    </a:p>
                  </a:txBody>
                  <a:tcPr marL="50800" marR="50800" marT="50800" marB="50800" anchor="t" anchorCtr="0" horzOverflow="overflow">
                    <a:lnL w="12700">
                      <a:solidFill>
                        <a:srgbClr val="FFFFFF"/>
                      </a:solidFill>
                      <a:miter lim="400000"/>
                    </a:lnL>
                    <a:lnR w="12700">
                      <a:miter lim="400000"/>
                    </a:lnR>
                    <a:lnT w="12700">
                      <a:miter lim="400000"/>
                    </a:lnT>
                    <a:lnB w="25400">
                      <a:solidFill>
                        <a:srgbClr val="FFFFFF"/>
                      </a:solidFill>
                      <a:miter lim="400000"/>
                    </a:lnB>
                    <a:solidFill>
                      <a:srgbClr val="8DB9B0"/>
                    </a:solidFill>
                  </a:tcPr>
                </a:tc>
              </a:tr>
              <a:tr h="836824">
                <a:tc>
                  <a:txBody>
                    <a:bodyPr/>
                    <a:lstStyle/>
                    <a:p>
                      <a:pPr algn="l" defTabSz="457200">
                        <a:defRPr sz="1800">
                          <a:solidFill>
                            <a:srgbClr val="000000"/>
                          </a:solidFill>
                        </a:defRPr>
                      </a:pPr>
                      <a:r>
                        <a:rPr sz="3200">
                          <a:solidFill>
                            <a:srgbClr val="FFFFFF"/>
                          </a:solidFill>
                          <a:latin typeface="Geneva"/>
                          <a:ea typeface="Geneva"/>
                          <a:cs typeface="Geneva"/>
                          <a:sym typeface="Geneva"/>
                        </a:rPr>
                        <a:t>Mercure</a:t>
                      </a:r>
                    </a:p>
                  </a:txBody>
                  <a:tcPr marL="50800" marR="50800" marT="50800" marB="50800" anchor="t" anchorCtr="0" horzOverflow="overflow">
                    <a:lnL w="12700">
                      <a:miter lim="400000"/>
                    </a:lnL>
                    <a:lnR w="12700">
                      <a:solidFill>
                        <a:srgbClr val="FFFFFF"/>
                      </a:solidFill>
                      <a:miter lim="400000"/>
                    </a:lnR>
                    <a:lnT w="25400">
                      <a:solidFill>
                        <a:srgbClr val="FFFFFF"/>
                      </a:solidFill>
                      <a:miter lim="400000"/>
                    </a:lnT>
                    <a:lnB w="12700">
                      <a:miter lim="400000"/>
                    </a:lnB>
                    <a:solidFill>
                      <a:srgbClr val="4F9D8D"/>
                    </a:solidFill>
                  </a:tcPr>
                </a:tc>
                <a:tc>
                  <a:txBody>
                    <a:bodyPr/>
                    <a:lstStyle/>
                    <a:p>
                      <a:pPr defTabSz="457200">
                        <a:defRPr sz="1800"/>
                      </a:pPr>
                      <a:r>
                        <a:rPr sz="3200">
                          <a:solidFill>
                            <a:srgbClr val="606060"/>
                          </a:solidFill>
                          <a:latin typeface="Geneva"/>
                          <a:ea typeface="Geneva"/>
                          <a:cs typeface="Geneva"/>
                          <a:sym typeface="Geneva"/>
                        </a:rPr>
                        <a:t>58000</a:t>
                      </a:r>
                    </a:p>
                  </a:txBody>
                  <a:tcPr marL="50800" marR="50800" marT="50800" marB="50800" anchor="t" anchorCtr="0" horzOverflow="overflow">
                    <a:lnL w="12700">
                      <a:solidFill>
                        <a:srgbClr val="FFFFFF"/>
                      </a:solidFill>
                      <a:miter lim="400000"/>
                    </a:lnL>
                    <a:lnR w="12700">
                      <a:miter lim="400000"/>
                    </a:lnR>
                    <a:lnT w="25400">
                      <a:solidFill>
                        <a:srgbClr val="FFFFFF"/>
                      </a:solidFill>
                      <a:miter lim="400000"/>
                    </a:lnT>
                    <a:lnB w="12700">
                      <a:miter lim="400000"/>
                    </a:lnB>
                    <a:noFill/>
                  </a:tcPr>
                </a:tc>
                <a:tc>
                  <a:txBody>
                    <a:bodyPr/>
                    <a:lstStyle/>
                    <a:p>
                      <a:pPr defTabSz="457200">
                        <a:defRPr sz="1800"/>
                      </a:pPr>
                      <a:r>
                        <a:rPr sz="3200">
                          <a:solidFill>
                            <a:srgbClr val="606060"/>
                          </a:solidFill>
                          <a:latin typeface="Geneva"/>
                          <a:ea typeface="Geneva"/>
                          <a:cs typeface="Geneva"/>
                          <a:sym typeface="Geneva"/>
                        </a:rPr>
                        <a:t>1,200 %</a:t>
                      </a:r>
                    </a:p>
                  </a:txBody>
                  <a:tcPr marL="50800" marR="50800" marT="50800" marB="50800" anchor="t" anchorCtr="0" horzOverflow="overflow">
                    <a:lnL w="12700">
                      <a:miter lim="400000"/>
                    </a:lnL>
                    <a:lnR w="12700">
                      <a:miter lim="400000"/>
                    </a:lnR>
                    <a:lnT w="25400">
                      <a:solidFill>
                        <a:srgbClr val="FFFFFF"/>
                      </a:solidFill>
                      <a:miter lim="400000"/>
                    </a:lnT>
                    <a:lnB w="12700">
                      <a:miter lim="400000"/>
                    </a:lnB>
                    <a:noFill/>
                  </a:tcPr>
                </a:tc>
              </a:tr>
              <a:tr h="803351">
                <a:tc>
                  <a:txBody>
                    <a:bodyPr/>
                    <a:lstStyle/>
                    <a:p>
                      <a:pPr algn="l" defTabSz="457200">
                        <a:defRPr sz="1800">
                          <a:solidFill>
                            <a:srgbClr val="000000"/>
                          </a:solidFill>
                        </a:defRPr>
                      </a:pPr>
                      <a:r>
                        <a:rPr sz="3200">
                          <a:solidFill>
                            <a:srgbClr val="FFFFFF"/>
                          </a:solidFill>
                          <a:latin typeface="Geneva"/>
                          <a:ea typeface="Geneva"/>
                          <a:cs typeface="Geneva"/>
                          <a:sym typeface="Geneva"/>
                        </a:rPr>
                        <a:t>Venus</a:t>
                      </a:r>
                    </a:p>
                  </a:txBody>
                  <a:tcPr marL="50800" marR="50800" marT="50800" marB="50800" anchor="t" anchorCtr="0" horzOverflow="overflow">
                    <a:lnL w="12700">
                      <a:miter lim="400000"/>
                    </a:lnL>
                    <a:lnR w="12700">
                      <a:solidFill>
                        <a:srgbClr val="FFFFFF"/>
                      </a:solidFill>
                      <a:miter lim="400000"/>
                    </a:lnR>
                    <a:lnT w="12700">
                      <a:miter lim="400000"/>
                    </a:lnT>
                    <a:lnB w="12700">
                      <a:miter lim="400000"/>
                    </a:lnB>
                    <a:solidFill>
                      <a:srgbClr val="4F9D8D"/>
                    </a:solidFill>
                  </a:tcPr>
                </a:tc>
                <a:tc>
                  <a:txBody>
                    <a:bodyPr/>
                    <a:lstStyle/>
                    <a:p>
                      <a:pPr defTabSz="457200">
                        <a:defRPr sz="1800"/>
                      </a:pPr>
                      <a:r>
                        <a:rPr sz="3200">
                          <a:solidFill>
                            <a:srgbClr val="606060"/>
                          </a:solidFill>
                          <a:latin typeface="Geneva"/>
                          <a:ea typeface="Geneva"/>
                          <a:cs typeface="Geneva"/>
                          <a:sym typeface="Geneva"/>
                        </a:rPr>
                        <a:t>108000</a:t>
                      </a:r>
                    </a:p>
                  </a:txBody>
                  <a:tcPr marL="50800" marR="50800" marT="50800" marB="50800" anchor="t" anchorCtr="0" horzOverflow="overflow">
                    <a:lnL w="12700">
                      <a:solidFill>
                        <a:srgbClr val="FFFFFF"/>
                      </a:solidFill>
                      <a:miter lim="400000"/>
                    </a:lnL>
                    <a:lnR w="12700">
                      <a:miter lim="400000"/>
                    </a:lnR>
                    <a:lnT w="12700">
                      <a:miter lim="400000"/>
                    </a:lnT>
                    <a:lnB w="12700">
                      <a:miter lim="400000"/>
                    </a:lnB>
                    <a:solidFill>
                      <a:srgbClr val="EFEFEF"/>
                    </a:solidFill>
                  </a:tcPr>
                </a:tc>
                <a:tc>
                  <a:txBody>
                    <a:bodyPr/>
                    <a:lstStyle/>
                    <a:p>
                      <a:pPr defTabSz="457200">
                        <a:defRPr sz="1800"/>
                      </a:pPr>
                      <a:r>
                        <a:rPr sz="3200">
                          <a:solidFill>
                            <a:srgbClr val="606060"/>
                          </a:solidFill>
                          <a:latin typeface="Geneva"/>
                          <a:ea typeface="Geneva"/>
                          <a:cs typeface="Geneva"/>
                          <a:sym typeface="Geneva"/>
                        </a:rPr>
                        <a:t>0,644 %</a:t>
                      </a:r>
                    </a:p>
                  </a:txBody>
                  <a:tcPr marL="50800" marR="50800" marT="50800" marB="50800" anchor="t" anchorCtr="0" horzOverflow="overflow">
                    <a:lnL w="12700">
                      <a:miter lim="400000"/>
                    </a:lnL>
                    <a:lnR w="12700">
                      <a:miter lim="400000"/>
                    </a:lnR>
                    <a:lnT w="12700">
                      <a:miter lim="400000"/>
                    </a:lnT>
                    <a:lnB w="12700">
                      <a:miter lim="400000"/>
                    </a:lnB>
                    <a:solidFill>
                      <a:srgbClr val="EFEFEF"/>
                    </a:solidFill>
                  </a:tcPr>
                </a:tc>
              </a:tr>
              <a:tr h="803351">
                <a:tc>
                  <a:txBody>
                    <a:bodyPr/>
                    <a:lstStyle/>
                    <a:p>
                      <a:pPr algn="l" defTabSz="457200">
                        <a:defRPr sz="1800">
                          <a:solidFill>
                            <a:srgbClr val="000000"/>
                          </a:solidFill>
                        </a:defRPr>
                      </a:pPr>
                      <a:r>
                        <a:rPr sz="3200">
                          <a:solidFill>
                            <a:srgbClr val="FFFFFF"/>
                          </a:solidFill>
                          <a:latin typeface="Geneva"/>
                          <a:ea typeface="Geneva"/>
                          <a:cs typeface="Geneva"/>
                          <a:sym typeface="Geneva"/>
                        </a:rPr>
                        <a:t>Terre</a:t>
                      </a:r>
                    </a:p>
                  </a:txBody>
                  <a:tcPr marL="50800" marR="50800" marT="50800" marB="50800" anchor="t" anchorCtr="0" horzOverflow="overflow">
                    <a:lnL w="12700">
                      <a:miter lim="400000"/>
                    </a:lnL>
                    <a:lnR w="12700">
                      <a:solidFill>
                        <a:srgbClr val="FFFFFF"/>
                      </a:solidFill>
                      <a:miter lim="400000"/>
                    </a:lnR>
                    <a:lnT w="12700">
                      <a:miter lim="400000"/>
                    </a:lnT>
                    <a:lnB w="12700">
                      <a:miter lim="400000"/>
                    </a:lnB>
                    <a:solidFill>
                      <a:srgbClr val="4F9D8D"/>
                    </a:solidFill>
                  </a:tcPr>
                </a:tc>
                <a:tc>
                  <a:txBody>
                    <a:bodyPr/>
                    <a:lstStyle/>
                    <a:p>
                      <a:pPr defTabSz="457200">
                        <a:defRPr sz="1800"/>
                      </a:pPr>
                      <a:r>
                        <a:rPr sz="3200">
                          <a:solidFill>
                            <a:srgbClr val="606060"/>
                          </a:solidFill>
                          <a:latin typeface="Geneva"/>
                          <a:ea typeface="Geneva"/>
                          <a:cs typeface="Geneva"/>
                          <a:sym typeface="Geneva"/>
                        </a:rPr>
                        <a:t>150000</a:t>
                      </a:r>
                    </a:p>
                  </a:txBody>
                  <a:tcPr marL="50800" marR="50800" marT="50800" marB="50800" anchor="t" anchorCtr="0" horzOverflow="overflow">
                    <a:lnL w="12700">
                      <a:solidFill>
                        <a:srgbClr val="FFFFFF"/>
                      </a:solidFill>
                      <a:miter lim="400000"/>
                    </a:lnL>
                    <a:lnR w="12700">
                      <a:miter lim="400000"/>
                    </a:lnR>
                    <a:lnT w="12700">
                      <a:miter lim="400000"/>
                    </a:lnT>
                    <a:lnB w="12700">
                      <a:miter lim="400000"/>
                    </a:lnB>
                    <a:noFill/>
                  </a:tcPr>
                </a:tc>
                <a:tc>
                  <a:txBody>
                    <a:bodyPr/>
                    <a:lstStyle/>
                    <a:p>
                      <a:pPr defTabSz="457200">
                        <a:defRPr sz="1800"/>
                      </a:pPr>
                      <a:r>
                        <a:rPr sz="3200">
                          <a:solidFill>
                            <a:srgbClr val="606060"/>
                          </a:solidFill>
                          <a:latin typeface="Geneva"/>
                          <a:ea typeface="Geneva"/>
                          <a:cs typeface="Geneva"/>
                          <a:sym typeface="Geneva"/>
                        </a:rPr>
                        <a:t>0,464 %</a:t>
                      </a:r>
                    </a:p>
                  </a:txBody>
                  <a:tcPr marL="50800" marR="50800" marT="50800" marB="50800" anchor="t" anchorCtr="0" horzOverflow="overflow">
                    <a:lnL w="12700">
                      <a:miter lim="400000"/>
                    </a:lnL>
                    <a:lnR w="12700">
                      <a:miter lim="400000"/>
                    </a:lnR>
                    <a:lnT w="12700">
                      <a:miter lim="400000"/>
                    </a:lnT>
                    <a:lnB w="12700">
                      <a:miter lim="400000"/>
                    </a:lnB>
                    <a:noFill/>
                  </a:tcPr>
                </a:tc>
              </a:tr>
              <a:tr h="803351">
                <a:tc>
                  <a:txBody>
                    <a:bodyPr/>
                    <a:lstStyle/>
                    <a:p>
                      <a:pPr algn="l" defTabSz="457200">
                        <a:defRPr sz="1800">
                          <a:solidFill>
                            <a:srgbClr val="000000"/>
                          </a:solidFill>
                        </a:defRPr>
                      </a:pPr>
                      <a:r>
                        <a:rPr sz="3200">
                          <a:solidFill>
                            <a:srgbClr val="FFFFFF"/>
                          </a:solidFill>
                          <a:latin typeface="Geneva"/>
                          <a:ea typeface="Geneva"/>
                          <a:cs typeface="Geneva"/>
                          <a:sym typeface="Geneva"/>
                        </a:rPr>
                        <a:t>Mars</a:t>
                      </a:r>
                    </a:p>
                  </a:txBody>
                  <a:tcPr marL="50800" marR="50800" marT="50800" marB="50800" anchor="t" anchorCtr="0" horzOverflow="overflow">
                    <a:lnL w="12700">
                      <a:miter lim="400000"/>
                    </a:lnL>
                    <a:lnR w="12700">
                      <a:solidFill>
                        <a:srgbClr val="FFFFFF"/>
                      </a:solidFill>
                      <a:miter lim="400000"/>
                    </a:lnR>
                    <a:lnT w="12700">
                      <a:miter lim="400000"/>
                    </a:lnT>
                    <a:lnB w="12700">
                      <a:miter lim="400000"/>
                    </a:lnB>
                    <a:solidFill>
                      <a:srgbClr val="4F9D8D"/>
                    </a:solidFill>
                  </a:tcPr>
                </a:tc>
                <a:tc>
                  <a:txBody>
                    <a:bodyPr/>
                    <a:lstStyle/>
                    <a:p>
                      <a:pPr defTabSz="457200">
                        <a:defRPr sz="1800"/>
                      </a:pPr>
                      <a:r>
                        <a:rPr sz="3200">
                          <a:solidFill>
                            <a:srgbClr val="606060"/>
                          </a:solidFill>
                          <a:latin typeface="Geneva"/>
                          <a:ea typeface="Geneva"/>
                          <a:cs typeface="Geneva"/>
                          <a:sym typeface="Geneva"/>
                        </a:rPr>
                        <a:t>228000</a:t>
                      </a:r>
                    </a:p>
                  </a:txBody>
                  <a:tcPr marL="50800" marR="50800" marT="50800" marB="50800" anchor="t" anchorCtr="0" horzOverflow="overflow">
                    <a:lnL w="12700">
                      <a:solidFill>
                        <a:srgbClr val="FFFFFF"/>
                      </a:solidFill>
                      <a:miter lim="400000"/>
                    </a:lnL>
                    <a:lnR w="12700">
                      <a:miter lim="400000"/>
                    </a:lnR>
                    <a:lnT w="12700">
                      <a:miter lim="400000"/>
                    </a:lnT>
                    <a:lnB w="12700">
                      <a:miter lim="400000"/>
                    </a:lnB>
                    <a:solidFill>
                      <a:srgbClr val="EFEFEF"/>
                    </a:solidFill>
                  </a:tcPr>
                </a:tc>
                <a:tc>
                  <a:txBody>
                    <a:bodyPr/>
                    <a:lstStyle/>
                    <a:p>
                      <a:pPr defTabSz="457200">
                        <a:defRPr sz="1800"/>
                      </a:pPr>
                      <a:r>
                        <a:rPr sz="3200">
                          <a:solidFill>
                            <a:srgbClr val="606060"/>
                          </a:solidFill>
                          <a:latin typeface="Geneva"/>
                          <a:ea typeface="Geneva"/>
                          <a:cs typeface="Geneva"/>
                          <a:sym typeface="Geneva"/>
                        </a:rPr>
                        <a:t>0,305 %</a:t>
                      </a:r>
                    </a:p>
                  </a:txBody>
                  <a:tcPr marL="50800" marR="50800" marT="50800" marB="50800" anchor="t" anchorCtr="0" horzOverflow="overflow">
                    <a:lnL w="12700">
                      <a:miter lim="400000"/>
                    </a:lnL>
                    <a:lnR w="12700">
                      <a:miter lim="400000"/>
                    </a:lnR>
                    <a:lnT w="12700">
                      <a:miter lim="400000"/>
                    </a:lnT>
                    <a:lnB w="12700">
                      <a:miter lim="400000"/>
                    </a:lnB>
                    <a:solidFill>
                      <a:srgbClr val="EFEFEF"/>
                    </a:solidFill>
                  </a:tcPr>
                </a:tc>
              </a:tr>
              <a:tr h="803351">
                <a:tc>
                  <a:txBody>
                    <a:bodyPr/>
                    <a:lstStyle/>
                    <a:p>
                      <a:pPr algn="l" defTabSz="457200">
                        <a:defRPr sz="1800">
                          <a:solidFill>
                            <a:srgbClr val="000000"/>
                          </a:solidFill>
                        </a:defRPr>
                      </a:pPr>
                      <a:r>
                        <a:rPr sz="3200">
                          <a:solidFill>
                            <a:srgbClr val="FFFFFF"/>
                          </a:solidFill>
                          <a:latin typeface="Geneva"/>
                          <a:ea typeface="Geneva"/>
                          <a:cs typeface="Geneva"/>
                          <a:sym typeface="Geneva"/>
                        </a:rPr>
                        <a:t>Jupiter</a:t>
                      </a:r>
                    </a:p>
                  </a:txBody>
                  <a:tcPr marL="50800" marR="50800" marT="50800" marB="50800" anchor="t" anchorCtr="0" horzOverflow="overflow">
                    <a:lnL w="12700">
                      <a:miter lim="400000"/>
                    </a:lnL>
                    <a:lnR w="12700">
                      <a:solidFill>
                        <a:srgbClr val="FFFFFF"/>
                      </a:solidFill>
                      <a:miter lim="400000"/>
                    </a:lnR>
                    <a:lnT w="12700">
                      <a:miter lim="400000"/>
                    </a:lnT>
                    <a:lnB w="12700">
                      <a:miter lim="400000"/>
                    </a:lnB>
                    <a:solidFill>
                      <a:srgbClr val="4F9D8D"/>
                    </a:solidFill>
                  </a:tcPr>
                </a:tc>
                <a:tc>
                  <a:txBody>
                    <a:bodyPr/>
                    <a:lstStyle/>
                    <a:p>
                      <a:pPr defTabSz="457200">
                        <a:defRPr sz="1800"/>
                      </a:pPr>
                      <a:r>
                        <a:rPr sz="3200">
                          <a:solidFill>
                            <a:srgbClr val="606060"/>
                          </a:solidFill>
                          <a:latin typeface="Geneva"/>
                          <a:ea typeface="Geneva"/>
                          <a:cs typeface="Geneva"/>
                          <a:sym typeface="Geneva"/>
                        </a:rPr>
                        <a:t>778000</a:t>
                      </a:r>
                    </a:p>
                  </a:txBody>
                  <a:tcPr marL="50800" marR="50800" marT="50800" marB="50800" anchor="t" anchorCtr="0" horzOverflow="overflow">
                    <a:lnL w="12700">
                      <a:solidFill>
                        <a:srgbClr val="FFFFFF"/>
                      </a:solidFill>
                      <a:miter lim="400000"/>
                    </a:lnL>
                    <a:lnR w="12700">
                      <a:miter lim="400000"/>
                    </a:lnR>
                    <a:lnT w="12700">
                      <a:miter lim="400000"/>
                    </a:lnT>
                    <a:lnB w="12700">
                      <a:miter lim="400000"/>
                    </a:lnB>
                    <a:noFill/>
                  </a:tcPr>
                </a:tc>
                <a:tc>
                  <a:txBody>
                    <a:bodyPr/>
                    <a:lstStyle/>
                    <a:p>
                      <a:pPr defTabSz="457200">
                        <a:defRPr sz="1800"/>
                      </a:pPr>
                      <a:r>
                        <a:rPr sz="3200">
                          <a:solidFill>
                            <a:srgbClr val="606060"/>
                          </a:solidFill>
                          <a:latin typeface="Geneva"/>
                          <a:ea typeface="Geneva"/>
                          <a:cs typeface="Geneva"/>
                          <a:sym typeface="Geneva"/>
                        </a:rPr>
                        <a:t>0,089 %</a:t>
                      </a:r>
                    </a:p>
                  </a:txBody>
                  <a:tcPr marL="50800" marR="50800" marT="50800" marB="50800" anchor="t" anchorCtr="0" horzOverflow="overflow">
                    <a:lnL w="12700">
                      <a:miter lim="400000"/>
                    </a:lnL>
                    <a:lnR w="12700">
                      <a:miter lim="400000"/>
                    </a:lnR>
                    <a:lnT w="12700">
                      <a:miter lim="400000"/>
                    </a:lnT>
                    <a:lnB w="12700">
                      <a:miter lim="400000"/>
                    </a:lnB>
                    <a:noFill/>
                  </a:tcPr>
                </a:tc>
              </a:tr>
              <a:tr h="803351">
                <a:tc>
                  <a:txBody>
                    <a:bodyPr/>
                    <a:lstStyle/>
                    <a:p>
                      <a:pPr algn="l" defTabSz="457200">
                        <a:defRPr sz="1800">
                          <a:solidFill>
                            <a:srgbClr val="000000"/>
                          </a:solidFill>
                        </a:defRPr>
                      </a:pPr>
                      <a:r>
                        <a:rPr sz="3200">
                          <a:solidFill>
                            <a:srgbClr val="FFFFFF"/>
                          </a:solidFill>
                          <a:latin typeface="Geneva"/>
                          <a:ea typeface="Geneva"/>
                          <a:cs typeface="Geneva"/>
                          <a:sym typeface="Geneva"/>
                        </a:rPr>
                        <a:t>Saturne</a:t>
                      </a:r>
                    </a:p>
                  </a:txBody>
                  <a:tcPr marL="50800" marR="50800" marT="50800" marB="50800" anchor="t" anchorCtr="0" horzOverflow="overflow">
                    <a:lnL w="12700">
                      <a:miter lim="400000"/>
                    </a:lnL>
                    <a:lnR w="12700">
                      <a:solidFill>
                        <a:srgbClr val="FFFFFF"/>
                      </a:solidFill>
                      <a:miter lim="400000"/>
                    </a:lnR>
                    <a:lnT w="12700">
                      <a:miter lim="400000"/>
                    </a:lnT>
                    <a:lnB w="12700">
                      <a:miter lim="400000"/>
                    </a:lnB>
                    <a:solidFill>
                      <a:srgbClr val="4F9D8D"/>
                    </a:solidFill>
                  </a:tcPr>
                </a:tc>
                <a:tc>
                  <a:txBody>
                    <a:bodyPr/>
                    <a:lstStyle/>
                    <a:p>
                      <a:pPr defTabSz="457200">
                        <a:defRPr sz="1800"/>
                      </a:pPr>
                      <a:r>
                        <a:rPr sz="3200">
                          <a:solidFill>
                            <a:srgbClr val="606060"/>
                          </a:solidFill>
                          <a:latin typeface="Geneva"/>
                          <a:ea typeface="Geneva"/>
                          <a:cs typeface="Geneva"/>
                          <a:sym typeface="Geneva"/>
                        </a:rPr>
                        <a:t>1421000</a:t>
                      </a:r>
                    </a:p>
                  </a:txBody>
                  <a:tcPr marL="50800" marR="50800" marT="50800" marB="50800" anchor="t" anchorCtr="0" horzOverflow="overflow">
                    <a:lnL w="12700">
                      <a:solidFill>
                        <a:srgbClr val="FFFFFF"/>
                      </a:solidFill>
                      <a:miter lim="400000"/>
                    </a:lnL>
                    <a:lnR w="12700">
                      <a:miter lim="400000"/>
                    </a:lnR>
                    <a:lnT w="12700">
                      <a:miter lim="400000"/>
                    </a:lnT>
                    <a:lnB w="12700">
                      <a:miter lim="400000"/>
                    </a:lnB>
                    <a:solidFill>
                      <a:srgbClr val="EFEFEF"/>
                    </a:solidFill>
                  </a:tcPr>
                </a:tc>
                <a:tc>
                  <a:txBody>
                    <a:bodyPr/>
                    <a:lstStyle/>
                    <a:p>
                      <a:pPr defTabSz="457200">
                        <a:defRPr sz="1800"/>
                      </a:pPr>
                      <a:r>
                        <a:rPr sz="3200">
                          <a:solidFill>
                            <a:srgbClr val="606060"/>
                          </a:solidFill>
                          <a:latin typeface="Geneva"/>
                          <a:ea typeface="Geneva"/>
                          <a:cs typeface="Geneva"/>
                          <a:sym typeface="Geneva"/>
                        </a:rPr>
                        <a:t>0,049 %</a:t>
                      </a:r>
                    </a:p>
                  </a:txBody>
                  <a:tcPr marL="50800" marR="50800" marT="50800" marB="50800" anchor="t" anchorCtr="0" horzOverflow="overflow">
                    <a:lnL w="12700">
                      <a:miter lim="400000"/>
                    </a:lnL>
                    <a:lnR w="12700">
                      <a:miter lim="400000"/>
                    </a:lnR>
                    <a:lnT w="12700">
                      <a:miter lim="400000"/>
                    </a:lnT>
                    <a:lnB w="12700">
                      <a:miter lim="400000"/>
                    </a:lnB>
                    <a:solidFill>
                      <a:srgbClr val="EFEFEF"/>
                    </a:solidFill>
                  </a:tcPr>
                </a:tc>
              </a:tr>
              <a:tr h="803351">
                <a:tc>
                  <a:txBody>
                    <a:bodyPr/>
                    <a:lstStyle/>
                    <a:p>
                      <a:pPr algn="l" defTabSz="457200">
                        <a:defRPr sz="1800">
                          <a:solidFill>
                            <a:srgbClr val="000000"/>
                          </a:solidFill>
                        </a:defRPr>
                      </a:pPr>
                      <a:r>
                        <a:rPr sz="3200">
                          <a:solidFill>
                            <a:srgbClr val="FFFFFF"/>
                          </a:solidFill>
                          <a:latin typeface="Geneva"/>
                          <a:ea typeface="Geneva"/>
                          <a:cs typeface="Geneva"/>
                          <a:sym typeface="Geneva"/>
                        </a:rPr>
                        <a:t>Uranus</a:t>
                      </a:r>
                    </a:p>
                  </a:txBody>
                  <a:tcPr marL="50800" marR="50800" marT="50800" marB="50800" anchor="t" anchorCtr="0" horzOverflow="overflow">
                    <a:lnL w="12700">
                      <a:miter lim="400000"/>
                    </a:lnL>
                    <a:lnR w="12700">
                      <a:solidFill>
                        <a:srgbClr val="FFFFFF"/>
                      </a:solidFill>
                      <a:miter lim="400000"/>
                    </a:lnR>
                    <a:lnT w="12700">
                      <a:miter lim="400000"/>
                    </a:lnT>
                    <a:lnB w="12700">
                      <a:miter lim="400000"/>
                    </a:lnB>
                    <a:solidFill>
                      <a:srgbClr val="4F9D8D"/>
                    </a:solidFill>
                  </a:tcPr>
                </a:tc>
                <a:tc>
                  <a:txBody>
                    <a:bodyPr/>
                    <a:lstStyle/>
                    <a:p>
                      <a:pPr defTabSz="457200">
                        <a:defRPr sz="1800"/>
                      </a:pPr>
                      <a:r>
                        <a:rPr sz="3200">
                          <a:solidFill>
                            <a:srgbClr val="606060"/>
                          </a:solidFill>
                          <a:latin typeface="Geneva"/>
                          <a:ea typeface="Geneva"/>
                          <a:cs typeface="Geneva"/>
                          <a:sym typeface="Geneva"/>
                        </a:rPr>
                        <a:t>2877000</a:t>
                      </a:r>
                    </a:p>
                  </a:txBody>
                  <a:tcPr marL="50800" marR="50800" marT="50800" marB="50800" anchor="t" anchorCtr="0" horzOverflow="overflow">
                    <a:lnL w="12700">
                      <a:solidFill>
                        <a:srgbClr val="FFFFFF"/>
                      </a:solidFill>
                      <a:miter lim="400000"/>
                    </a:lnL>
                    <a:lnR w="12700">
                      <a:miter lim="400000"/>
                    </a:lnR>
                    <a:lnT w="12700">
                      <a:miter lim="400000"/>
                    </a:lnT>
                    <a:lnB w="12700">
                      <a:miter lim="400000"/>
                    </a:lnB>
                    <a:noFill/>
                  </a:tcPr>
                </a:tc>
                <a:tc>
                  <a:txBody>
                    <a:bodyPr/>
                    <a:lstStyle/>
                    <a:p>
                      <a:pPr defTabSz="457200">
                        <a:defRPr sz="1800"/>
                      </a:pPr>
                      <a:r>
                        <a:rPr sz="3200">
                          <a:solidFill>
                            <a:srgbClr val="606060"/>
                          </a:solidFill>
                          <a:latin typeface="Geneva"/>
                          <a:ea typeface="Geneva"/>
                          <a:cs typeface="Geneva"/>
                          <a:sym typeface="Geneva"/>
                        </a:rPr>
                        <a:t>0,024 %</a:t>
                      </a:r>
                    </a:p>
                  </a:txBody>
                  <a:tcPr marL="50800" marR="50800" marT="50800" marB="50800" anchor="t" anchorCtr="0" horzOverflow="overflow">
                    <a:lnL w="12700">
                      <a:miter lim="400000"/>
                    </a:lnL>
                    <a:lnR w="12700">
                      <a:miter lim="400000"/>
                    </a:lnR>
                    <a:lnT w="12700">
                      <a:miter lim="400000"/>
                    </a:lnT>
                    <a:lnB w="12700">
                      <a:miter lim="400000"/>
                    </a:lnB>
                    <a:noFill/>
                  </a:tcPr>
                </a:tc>
              </a:tr>
              <a:tr h="803351">
                <a:tc>
                  <a:txBody>
                    <a:bodyPr/>
                    <a:lstStyle/>
                    <a:p>
                      <a:pPr algn="l" defTabSz="457200">
                        <a:defRPr sz="1800">
                          <a:solidFill>
                            <a:srgbClr val="000000"/>
                          </a:solidFill>
                        </a:defRPr>
                      </a:pPr>
                      <a:r>
                        <a:rPr sz="3200">
                          <a:solidFill>
                            <a:srgbClr val="FFFFFF"/>
                          </a:solidFill>
                          <a:latin typeface="Geneva"/>
                          <a:ea typeface="Geneva"/>
                          <a:cs typeface="Geneva"/>
                          <a:sym typeface="Geneva"/>
                        </a:rPr>
                        <a:t>Neptune</a:t>
                      </a:r>
                    </a:p>
                  </a:txBody>
                  <a:tcPr marL="50800" marR="50800" marT="50800" marB="50800" anchor="t" anchorCtr="0" horzOverflow="overflow">
                    <a:lnL w="12700">
                      <a:miter lim="400000"/>
                    </a:lnL>
                    <a:lnR w="12700">
                      <a:solidFill>
                        <a:srgbClr val="FFFFFF"/>
                      </a:solidFill>
                      <a:miter lim="400000"/>
                    </a:lnR>
                    <a:lnT w="12700">
                      <a:miter lim="400000"/>
                    </a:lnT>
                    <a:lnB w="12700">
                      <a:miter lim="400000"/>
                    </a:lnB>
                    <a:solidFill>
                      <a:srgbClr val="4F9D8D"/>
                    </a:solidFill>
                  </a:tcPr>
                </a:tc>
                <a:tc>
                  <a:txBody>
                    <a:bodyPr/>
                    <a:lstStyle/>
                    <a:p>
                      <a:pPr defTabSz="457200">
                        <a:defRPr sz="1800"/>
                      </a:pPr>
                      <a:r>
                        <a:rPr sz="3200">
                          <a:solidFill>
                            <a:srgbClr val="606060"/>
                          </a:solidFill>
                          <a:latin typeface="Geneva"/>
                          <a:ea typeface="Geneva"/>
                          <a:cs typeface="Geneva"/>
                          <a:sym typeface="Geneva"/>
                        </a:rPr>
                        <a:t>4503000</a:t>
                      </a:r>
                    </a:p>
                  </a:txBody>
                  <a:tcPr marL="50800" marR="50800" marT="50800" marB="50800" anchor="t" anchorCtr="0" horzOverflow="overflow">
                    <a:lnL w="12700">
                      <a:solidFill>
                        <a:srgbClr val="FFFFFF"/>
                      </a:solidFill>
                      <a:miter lim="400000"/>
                    </a:lnL>
                    <a:lnR w="12700">
                      <a:miter lim="400000"/>
                    </a:lnR>
                    <a:lnT w="12700">
                      <a:miter lim="400000"/>
                    </a:lnT>
                    <a:lnB w="12700">
                      <a:miter lim="400000"/>
                    </a:lnB>
                    <a:solidFill>
                      <a:srgbClr val="EFEFEF"/>
                    </a:solidFill>
                  </a:tcPr>
                </a:tc>
                <a:tc>
                  <a:txBody>
                    <a:bodyPr/>
                    <a:lstStyle/>
                    <a:p>
                      <a:pPr defTabSz="457200">
                        <a:defRPr sz="1800"/>
                      </a:pPr>
                      <a:r>
                        <a:rPr sz="3200">
                          <a:solidFill>
                            <a:srgbClr val="606060"/>
                          </a:solidFill>
                          <a:latin typeface="Geneva"/>
                          <a:ea typeface="Geneva"/>
                          <a:cs typeface="Geneva"/>
                          <a:sym typeface="Geneva"/>
                        </a:rPr>
                        <a:t>0,015 %</a:t>
                      </a:r>
                    </a:p>
                  </a:txBody>
                  <a:tcPr marL="50800" marR="50800" marT="50800" marB="50800" anchor="t" anchorCtr="0" horzOverflow="overflow">
                    <a:lnL w="12700">
                      <a:miter lim="400000"/>
                    </a:lnL>
                    <a:lnR w="12700">
                      <a:miter lim="400000"/>
                    </a:lnR>
                    <a:lnT w="12700">
                      <a:miter lim="400000"/>
                    </a:lnT>
                    <a:lnB w="12700">
                      <a:miter lim="400000"/>
                    </a:lnB>
                    <a:solidFill>
                      <a:srgbClr val="EFEFEF"/>
                    </a:solidFill>
                  </a:tcPr>
                </a:tc>
              </a:tr>
            </a:tbl>
          </a:graphicData>
        </a:graphic>
      </p:graphicFrame>
      <p:sp>
        <p:nvSpPr>
          <p:cNvPr id="167" name="Probabilité d’observation de transit des planètes de notre système pour un observateur extérieur avec RSoleil≈696000 Km"/>
          <p:cNvSpPr txBox="1"/>
          <p:nvPr/>
        </p:nvSpPr>
        <p:spPr>
          <a:xfrm>
            <a:off x="1414525" y="1120309"/>
            <a:ext cx="21554949" cy="13622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000">
                <a:solidFill>
                  <a:schemeClr val="accent4">
                    <a:hueOff val="-1081314"/>
                    <a:satOff val="4338"/>
                    <a:lumOff val="-8931"/>
                  </a:schemeClr>
                </a:solidFill>
                <a:latin typeface="Superclarendon Regular"/>
                <a:ea typeface="Superclarendon Regular"/>
                <a:cs typeface="Superclarendon Regular"/>
                <a:sym typeface="Superclarendon Regular"/>
              </a:defRPr>
            </a:pPr>
            <a:r>
              <a:t>Probabilité d’observation de transit des planètes de notre système pour un observateur extérieur avec R</a:t>
            </a:r>
            <a:r>
              <a:rPr baseline="-9749"/>
              <a:t>Soleil</a:t>
            </a:r>
            <a:r>
              <a:t>≈696000 Km</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69" name="Avantages et inconvénients de la méthode des transits…"/>
          <p:cNvSpPr txBox="1"/>
          <p:nvPr>
            <p:ph type="title" idx="4294967295"/>
          </p:nvPr>
        </p:nvSpPr>
        <p:spPr>
          <a:xfrm>
            <a:off x="952500" y="1189588"/>
            <a:ext cx="22479000" cy="11767026"/>
          </a:xfrm>
          <a:prstGeom prst="rect">
            <a:avLst/>
          </a:prstGeom>
        </p:spPr>
        <p:txBody>
          <a:bodyPr anchor="t"/>
          <a:lstStyle/>
          <a:p>
            <a:pPr>
              <a:lnSpc>
                <a:spcPct val="90000"/>
              </a:lnSpc>
              <a:spcBef>
                <a:spcPts val="2300"/>
              </a:spcBef>
              <a:defRPr sz="3000" u="sng">
                <a:solidFill>
                  <a:schemeClr val="accent4">
                    <a:hueOff val="-1081314"/>
                    <a:satOff val="4338"/>
                    <a:lumOff val="-8931"/>
                  </a:schemeClr>
                </a:solidFill>
                <a:latin typeface="Superclarendon Regular"/>
                <a:ea typeface="Superclarendon Regular"/>
                <a:cs typeface="Superclarendon Regular"/>
                <a:sym typeface="Superclarendon Regular"/>
              </a:defRPr>
            </a:pPr>
            <a:r>
              <a:t>Avantages et inconvénients de la méthode des transits</a:t>
            </a:r>
          </a:p>
          <a:p>
            <a:pPr>
              <a:lnSpc>
                <a:spcPct val="90000"/>
              </a:lnSpc>
              <a:spcBef>
                <a:spcPts val="2300"/>
              </a:spcBef>
              <a:defRPr sz="3000">
                <a:solidFill>
                  <a:schemeClr val="accent4">
                    <a:hueOff val="-1081314"/>
                    <a:satOff val="4338"/>
                    <a:lumOff val="-8931"/>
                  </a:schemeClr>
                </a:solidFill>
                <a:latin typeface="Superclarendon Regular"/>
                <a:ea typeface="Superclarendon Regular"/>
                <a:cs typeface="Superclarendon Regular"/>
                <a:sym typeface="Superclarendon Regular"/>
              </a:defRPr>
            </a:pPr>
          </a:p>
          <a:p>
            <a:pPr algn="l">
              <a:lnSpc>
                <a:spcPct val="90000"/>
              </a:lnSpc>
              <a:spcBef>
                <a:spcPts val="2300"/>
              </a:spcBef>
              <a:defRPr sz="3000" u="sng">
                <a:solidFill>
                  <a:schemeClr val="accent4">
                    <a:hueOff val="-1081314"/>
                    <a:satOff val="4338"/>
                    <a:lumOff val="-8931"/>
                  </a:schemeClr>
                </a:solidFill>
                <a:latin typeface="Superclarendon Regular"/>
                <a:ea typeface="Superclarendon Regular"/>
                <a:cs typeface="Superclarendon Regular"/>
                <a:sym typeface="Superclarendon Regular"/>
              </a:defRPr>
            </a:pPr>
            <a:r>
              <a:t>Avantages</a:t>
            </a:r>
          </a:p>
          <a:p>
            <a:pPr lvl="3" indent="0" algn="l">
              <a:lnSpc>
                <a:spcPct val="90000"/>
              </a:lnSpc>
              <a:spcBef>
                <a:spcPts val="2300"/>
              </a:spcBef>
              <a:defRPr sz="3000">
                <a:solidFill>
                  <a:schemeClr val="accent4">
                    <a:hueOff val="-1081314"/>
                    <a:satOff val="4338"/>
                    <a:lumOff val="-8931"/>
                  </a:schemeClr>
                </a:solidFill>
                <a:latin typeface="Superclarendon Regular"/>
                <a:ea typeface="Superclarendon Regular"/>
                <a:cs typeface="Superclarendon Regular"/>
                <a:sym typeface="Superclarendon Regular"/>
              </a:defRPr>
            </a:pPr>
            <a:r>
              <a:t>- Adaptée aux systèmes multiples</a:t>
            </a:r>
          </a:p>
          <a:p>
            <a:pPr lvl="3" indent="0" algn="l">
              <a:lnSpc>
                <a:spcPct val="90000"/>
              </a:lnSpc>
              <a:spcBef>
                <a:spcPts val="2300"/>
              </a:spcBef>
              <a:defRPr sz="3000">
                <a:solidFill>
                  <a:schemeClr val="accent4">
                    <a:hueOff val="-1081314"/>
                    <a:satOff val="4338"/>
                    <a:lumOff val="-8931"/>
                  </a:schemeClr>
                </a:solidFill>
                <a:latin typeface="Superclarendon Regular"/>
                <a:ea typeface="Superclarendon Regular"/>
                <a:cs typeface="Superclarendon Regular"/>
                <a:sym typeface="Superclarendon Regular"/>
              </a:defRPr>
            </a:pPr>
            <a:r>
              <a:t>- Couplée avec la méthode des vitesses radiales, elle permet de trouver la masse des planètes, la taille de l’orbite, et par conséquence la densité de l’objet (planète rocheuse ou gazeuse)</a:t>
            </a:r>
          </a:p>
          <a:p>
            <a:pPr lvl="3" indent="0" algn="l">
              <a:lnSpc>
                <a:spcPct val="90000"/>
              </a:lnSpc>
              <a:spcBef>
                <a:spcPts val="2300"/>
              </a:spcBef>
              <a:defRPr sz="3000">
                <a:solidFill>
                  <a:schemeClr val="accent4">
                    <a:hueOff val="-1081314"/>
                    <a:satOff val="4338"/>
                    <a:lumOff val="-8931"/>
                  </a:schemeClr>
                </a:solidFill>
                <a:latin typeface="Superclarendon Regular"/>
                <a:ea typeface="Superclarendon Regular"/>
                <a:cs typeface="Superclarendon Regular"/>
                <a:sym typeface="Superclarendon Regular"/>
              </a:defRPr>
            </a:pPr>
            <a:r>
              <a:t>- Possibilité d’étudier la composition de l’atmosphère le la planète en cas d’occultation</a:t>
            </a:r>
          </a:p>
          <a:p>
            <a:pPr lvl="3" indent="0" algn="l">
              <a:lnSpc>
                <a:spcPct val="90000"/>
              </a:lnSpc>
              <a:spcBef>
                <a:spcPts val="2300"/>
              </a:spcBef>
              <a:defRPr sz="3000">
                <a:solidFill>
                  <a:schemeClr val="accent4">
                    <a:hueOff val="-1081314"/>
                    <a:satOff val="4338"/>
                    <a:lumOff val="-8931"/>
                  </a:schemeClr>
                </a:solidFill>
                <a:latin typeface="Superclarendon Regular"/>
                <a:ea typeface="Superclarendon Regular"/>
                <a:cs typeface="Superclarendon Regular"/>
                <a:sym typeface="Superclarendon Regular"/>
              </a:defRPr>
            </a:pPr>
          </a:p>
          <a:p>
            <a:pPr lvl="3" indent="0" algn="l">
              <a:lnSpc>
                <a:spcPct val="90000"/>
              </a:lnSpc>
              <a:spcBef>
                <a:spcPts val="2300"/>
              </a:spcBef>
              <a:defRPr sz="3000">
                <a:solidFill>
                  <a:schemeClr val="accent4">
                    <a:hueOff val="-1081314"/>
                    <a:satOff val="4338"/>
                    <a:lumOff val="-8931"/>
                  </a:schemeClr>
                </a:solidFill>
                <a:latin typeface="Superclarendon Regular"/>
                <a:ea typeface="Superclarendon Regular"/>
                <a:cs typeface="Superclarendon Regular"/>
                <a:sym typeface="Superclarendon Regular"/>
              </a:defRPr>
            </a:pPr>
          </a:p>
          <a:p>
            <a:pPr lvl="3" indent="0" algn="l">
              <a:lnSpc>
                <a:spcPct val="90000"/>
              </a:lnSpc>
              <a:spcBef>
                <a:spcPts val="2300"/>
              </a:spcBef>
              <a:defRPr sz="3000" u="sng">
                <a:solidFill>
                  <a:schemeClr val="accent4">
                    <a:hueOff val="-1081314"/>
                    <a:satOff val="4338"/>
                    <a:lumOff val="-8931"/>
                  </a:schemeClr>
                </a:solidFill>
                <a:latin typeface="Superclarendon Regular"/>
                <a:ea typeface="Superclarendon Regular"/>
                <a:cs typeface="Superclarendon Regular"/>
                <a:sym typeface="Superclarendon Regular"/>
              </a:defRPr>
            </a:pPr>
            <a:r>
              <a:t>Inconvénients</a:t>
            </a:r>
          </a:p>
          <a:p>
            <a:pPr lvl="3" indent="0" algn="l">
              <a:lnSpc>
                <a:spcPct val="90000"/>
              </a:lnSpc>
              <a:spcBef>
                <a:spcPts val="2200"/>
              </a:spcBef>
              <a:defRPr sz="3000">
                <a:solidFill>
                  <a:schemeClr val="accent4">
                    <a:hueOff val="-1081314"/>
                    <a:satOff val="4338"/>
                    <a:lumOff val="-8931"/>
                  </a:schemeClr>
                </a:solidFill>
                <a:latin typeface="Superclarendon Regular"/>
                <a:ea typeface="Superclarendon Regular"/>
                <a:cs typeface="Superclarendon Regular"/>
                <a:sym typeface="Superclarendon Regular"/>
              </a:defRPr>
            </a:pPr>
            <a:r>
              <a:t>- Faux positifs, à cause de la vibration des étoiles, de l’activité des tâches solaires, de l’agitation de l’atmosphère terrestre pour les observations faites au sol.</a:t>
            </a:r>
          </a:p>
          <a:p>
            <a:pPr lvl="3" indent="0" algn="l">
              <a:lnSpc>
                <a:spcPct val="90000"/>
              </a:lnSpc>
              <a:spcBef>
                <a:spcPts val="2200"/>
              </a:spcBef>
              <a:defRPr sz="3000">
                <a:solidFill>
                  <a:schemeClr val="accent4">
                    <a:hueOff val="-1081314"/>
                    <a:satOff val="4338"/>
                    <a:lumOff val="-8931"/>
                  </a:schemeClr>
                </a:solidFill>
                <a:latin typeface="Superclarendon Regular"/>
                <a:ea typeface="Superclarendon Regular"/>
                <a:cs typeface="Superclarendon Regular"/>
                <a:sym typeface="Superclarendon Regular"/>
              </a:defRPr>
            </a:pPr>
            <a:r>
              <a:t>- Observation en continue pour augmenter les chances de détection</a:t>
            </a:r>
          </a:p>
          <a:p>
            <a:pPr lvl="3" indent="0" algn="l">
              <a:lnSpc>
                <a:spcPct val="90000"/>
              </a:lnSpc>
              <a:spcBef>
                <a:spcPts val="2200"/>
              </a:spcBef>
              <a:defRPr sz="3000">
                <a:solidFill>
                  <a:schemeClr val="accent4">
                    <a:hueOff val="-1081314"/>
                    <a:satOff val="4338"/>
                    <a:lumOff val="-8931"/>
                  </a:schemeClr>
                </a:solidFill>
                <a:latin typeface="Superclarendon Regular"/>
                <a:ea typeface="Superclarendon Regular"/>
                <a:cs typeface="Superclarendon Regular"/>
                <a:sym typeface="Superclarendon Regular"/>
              </a:defRPr>
            </a:pPr>
            <a:r>
              <a:t>- Confirmation nécessaire sur 3 périodes</a:t>
            </a:r>
          </a:p>
          <a:p>
            <a:pPr lvl="3" indent="0" algn="l">
              <a:lnSpc>
                <a:spcPct val="90000"/>
              </a:lnSpc>
              <a:spcBef>
                <a:spcPts val="2200"/>
              </a:spcBef>
              <a:defRPr sz="3000">
                <a:solidFill>
                  <a:schemeClr val="accent4">
                    <a:hueOff val="-1081314"/>
                    <a:satOff val="4338"/>
                    <a:lumOff val="-8931"/>
                  </a:schemeClr>
                </a:solidFill>
                <a:latin typeface="Superclarendon Regular"/>
                <a:ea typeface="Superclarendon Regular"/>
                <a:cs typeface="Superclarendon Regular"/>
                <a:sym typeface="Superclarendon Regular"/>
              </a:defRPr>
            </a:pPr>
            <a:r>
              <a:t>- Précision des photomètres. La Terre passant devant le soleil baisse sa luminosité de </a:t>
            </a:r>
            <a14:m>
              <m:oMath>
                <m:r>
                  <a:rPr xmlns:a="http://schemas.openxmlformats.org/drawingml/2006/main" sz="3600" i="1">
                    <a:solidFill>
                      <a:srgbClr val="FF9300"/>
                    </a:solidFill>
                    <a:latin typeface="Cambria Math" panose="02040503050406030204" pitchFamily="18" charset="0"/>
                  </a:rPr>
                  <m:t>(</m:t>
                </m:r>
                <m:f>
                  <m:fPr>
                    <m:ctrlPr>
                      <a:rPr xmlns:a="http://schemas.openxmlformats.org/drawingml/2006/main" sz="3600" i="1">
                        <a:solidFill>
                          <a:srgbClr val="FF9300"/>
                        </a:solidFill>
                        <a:latin typeface="Cambria Math" panose="02040503050406030204" pitchFamily="18" charset="0"/>
                      </a:rPr>
                    </m:ctrlPr>
                    <m:type m:val="bar"/>
                  </m:fPr>
                  <m:num>
                    <m:r>
                      <a:rPr xmlns:a="http://schemas.openxmlformats.org/drawingml/2006/main" sz="3600" i="1">
                        <a:solidFill>
                          <a:srgbClr val="FF9300"/>
                        </a:solidFill>
                        <a:latin typeface="Cambria Math" panose="02040503050406030204" pitchFamily="18" charset="0"/>
                      </a:rPr>
                      <m:t>1</m:t>
                    </m:r>
                  </m:num>
                  <m:den>
                    <m:r>
                      <a:rPr xmlns:a="http://schemas.openxmlformats.org/drawingml/2006/main" sz="3600" i="1">
                        <a:solidFill>
                          <a:srgbClr val="FF9300"/>
                        </a:solidFill>
                        <a:latin typeface="Cambria Math" panose="02040503050406030204" pitchFamily="18" charset="0"/>
                      </a:rPr>
                      <m:t>109</m:t>
                    </m:r>
                  </m:den>
                </m:f>
                <m:sSup>
                  <m:e>
                    <m:r>
                      <a:rPr xmlns:a="http://schemas.openxmlformats.org/drawingml/2006/main" sz="3600" i="1">
                        <a:solidFill>
                          <a:srgbClr val="FF9300"/>
                        </a:solidFill>
                        <a:latin typeface="Cambria Math" panose="02040503050406030204" pitchFamily="18" charset="0"/>
                      </a:rPr>
                      <m:t>)</m:t>
                    </m:r>
                  </m:e>
                  <m:sup>
                    <m:r>
                      <a:rPr xmlns:a="http://schemas.openxmlformats.org/drawingml/2006/main" sz="3600" i="1">
                        <a:solidFill>
                          <a:srgbClr val="FF9300"/>
                        </a:solidFill>
                        <a:latin typeface="Cambria Math" panose="02040503050406030204" pitchFamily="18" charset="0"/>
                      </a:rPr>
                      <m:t>2</m:t>
                    </m:r>
                  </m:sup>
                </m:sSup>
              </m:oMath>
            </a14:m>
            <a:r>
              <a:t> soit 0,008%</a:t>
            </a:r>
            <a:endParaRPr>
              <a:solidFill>
                <a:srgbClr val="FF9300"/>
              </a:solidFill>
            </a:endParaR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23" name="Au 1er mars 2023…"/>
          <p:cNvSpPr txBox="1"/>
          <p:nvPr/>
        </p:nvSpPr>
        <p:spPr>
          <a:xfrm>
            <a:off x="1668438" y="1299320"/>
            <a:ext cx="21726402" cy="63622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4800">
                <a:solidFill>
                  <a:srgbClr val="F27200"/>
                </a:solidFill>
                <a:latin typeface="Times New Roman"/>
                <a:ea typeface="Times New Roman"/>
                <a:cs typeface="Times New Roman"/>
                <a:sym typeface="Times New Roman"/>
              </a:defRPr>
            </a:pPr>
            <a:r>
              <a:t>Au 1er mars 2023</a:t>
            </a:r>
          </a:p>
          <a:p>
            <a:pPr algn="l" defTabSz="457200">
              <a:defRPr b="0" sz="4800">
                <a:solidFill>
                  <a:srgbClr val="F27200"/>
                </a:solidFill>
                <a:latin typeface="Times New Roman"/>
                <a:ea typeface="Times New Roman"/>
                <a:cs typeface="Times New Roman"/>
                <a:sym typeface="Times New Roman"/>
              </a:defRPr>
            </a:pPr>
          </a:p>
          <a:p>
            <a:pPr algn="l" defTabSz="457200">
              <a:defRPr b="0" sz="4800">
                <a:solidFill>
                  <a:srgbClr val="F27200"/>
                </a:solidFill>
                <a:latin typeface="Times New Roman"/>
                <a:ea typeface="Times New Roman"/>
                <a:cs typeface="Times New Roman"/>
                <a:sym typeface="Times New Roman"/>
              </a:defRPr>
            </a:pPr>
            <a:r>
              <a:t>Il y a environ 5061 exoplanètes confirmées</a:t>
            </a:r>
          </a:p>
          <a:p>
            <a:pPr algn="l" defTabSz="457200">
              <a:defRPr b="0" sz="4800">
                <a:solidFill>
                  <a:srgbClr val="F27200"/>
                </a:solidFill>
                <a:latin typeface="Times New Roman"/>
                <a:ea typeface="Times New Roman"/>
                <a:cs typeface="Times New Roman"/>
                <a:sym typeface="Times New Roman"/>
              </a:defRPr>
            </a:pPr>
          </a:p>
          <a:p>
            <a:pPr lvl="1" algn="l" defTabSz="457200">
              <a:defRPr b="0" sz="4800">
                <a:solidFill>
                  <a:srgbClr val="F27200"/>
                </a:solidFill>
                <a:latin typeface="Times New Roman"/>
                <a:ea typeface="Times New Roman"/>
                <a:cs typeface="Times New Roman"/>
                <a:sym typeface="Times New Roman"/>
              </a:defRPr>
            </a:pPr>
            <a:r>
              <a:t>Dont :977 détectées par la méthode des vitesses radiales (première découverte 1995)</a:t>
            </a:r>
          </a:p>
          <a:p>
            <a:pPr lvl="2" algn="l" defTabSz="457200">
              <a:defRPr b="0" sz="4800">
                <a:solidFill>
                  <a:srgbClr val="F27200"/>
                </a:solidFill>
                <a:latin typeface="Times New Roman"/>
                <a:ea typeface="Times New Roman"/>
                <a:cs typeface="Times New Roman"/>
                <a:sym typeface="Times New Roman"/>
              </a:defRPr>
            </a:pPr>
            <a:r>
              <a:t>		3785 par la méthode du transit (première découverte 1999)</a:t>
            </a:r>
          </a:p>
          <a:p>
            <a:pPr lvl="2" algn="l" defTabSz="457200">
              <a:defRPr b="0" sz="4800">
                <a:solidFill>
                  <a:srgbClr val="F27200"/>
                </a:solidFill>
                <a:latin typeface="Times New Roman"/>
                <a:ea typeface="Times New Roman"/>
                <a:cs typeface="Times New Roman"/>
                <a:sym typeface="Times New Roman"/>
              </a:defRPr>
            </a:pPr>
            <a:r>
              <a:t>		81 par imagerie directe (première découverte 2004)</a:t>
            </a:r>
          </a:p>
          <a:p>
            <a:pPr lvl="2" algn="l" defTabSz="457200">
              <a:defRPr b="0" sz="4800">
                <a:solidFill>
                  <a:srgbClr val="F27200"/>
                </a:solidFill>
                <a:latin typeface="Times New Roman"/>
                <a:ea typeface="Times New Roman"/>
                <a:cs typeface="Times New Roman"/>
                <a:sym typeface="Times New Roman"/>
              </a:defRPr>
            </a:pPr>
            <a:r>
              <a:t>		181 par microlentille gravitationnelle (première découverte 2003)</a:t>
            </a:r>
          </a:p>
          <a:p>
            <a:pPr lvl="2" algn="l" defTabSz="457200">
              <a:defRPr b="0" sz="4800">
                <a:solidFill>
                  <a:srgbClr val="F27200"/>
                </a:solidFill>
                <a:latin typeface="Times New Roman"/>
                <a:ea typeface="Times New Roman"/>
                <a:cs typeface="Times New Roman"/>
                <a:sym typeface="Times New Roman"/>
              </a:defRPr>
            </a:pPr>
            <a:r>
              <a:t>		2 par Astrométrie (première découverte 2008)</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gravitational_microlensing.mp4" descr="gravitational_microlensing.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851" y="-1604"/>
            <a:ext cx="24389701" cy="13719208"/>
          </a:xfrm>
          <a:prstGeom prst="rect">
            <a:avLst/>
          </a:prstGeom>
          <a:ln w="12700">
            <a:miter lim="400000"/>
          </a:ln>
        </p:spPr>
      </p:pic>
      <p:sp>
        <p:nvSpPr>
          <p:cNvPr id="172" name="Méthode des microlentilles gravitationnelles"/>
          <p:cNvSpPr txBox="1"/>
          <p:nvPr/>
        </p:nvSpPr>
        <p:spPr>
          <a:xfrm>
            <a:off x="4335437" y="2023744"/>
            <a:ext cx="15713126" cy="20709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6900">
                <a:solidFill>
                  <a:srgbClr val="F27200"/>
                </a:solidFill>
                <a:latin typeface="Times New Roman"/>
                <a:ea typeface="Times New Roman"/>
                <a:cs typeface="Times New Roman"/>
                <a:sym typeface="Times New Roman"/>
              </a:defRPr>
            </a:lvl1pPr>
          </a:lstStyle>
          <a:p>
            <a:pPr/>
            <a:r>
              <a:t>Méthode des microlentilles gravitationnelles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021" fill="hold"/>
                                        <p:tgtEl>
                                          <p:spTgt spid="17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1"/>
                </p:tgtEl>
              </p:cMediaNode>
            </p:video>
            <p:seq concurrent="1" prevAc="none" nextAc="seek">
              <p:cTn id="8" evtFilter="cancelBubble" nodeType="interactiveSeq" restart="whenNotActive" fill="hold">
                <p:stCondLst>
                  <p:cond delay="0" evt="onClick">
                    <p:tgtEl>
                      <p:spTgt spid="17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71"/>
                                        </p:tgtEl>
                                      </p:cBhvr>
                                    </p:cmd>
                                  </p:childTnLst>
                                </p:cTn>
                              </p:par>
                            </p:childTnLst>
                          </p:cTn>
                        </p:par>
                      </p:childTnLst>
                    </p:cTn>
                  </p:par>
                </p:childTnLst>
              </p:cTn>
              <p:nextCondLst>
                <p:cond delay="0" evt="onClick">
                  <p:tgtEl>
                    <p:spTgt spid="17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74" name="UNE NOUVELLE MÉTHODE DE DÉTECTION DES EXOPLANÈTES…"/>
          <p:cNvSpPr txBox="1"/>
          <p:nvPr/>
        </p:nvSpPr>
        <p:spPr>
          <a:xfrm>
            <a:off x="356542" y="758190"/>
            <a:ext cx="23670916" cy="10824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2800">
                <a:latin typeface="Helvetica"/>
                <a:ea typeface="Helvetica"/>
                <a:cs typeface="Helvetica"/>
                <a:sym typeface="Helvetica"/>
              </a:defRPr>
            </a:pPr>
            <a:r>
              <a:rPr b="1" sz="4000">
                <a:solidFill>
                  <a:srgbClr val="D51D00"/>
                </a:solidFill>
                <a:latin typeface="Times New Roman"/>
                <a:ea typeface="Times New Roman"/>
                <a:cs typeface="Times New Roman"/>
                <a:sym typeface="Times New Roman"/>
              </a:rPr>
              <a:t>UNE NOUVELLE MÉTHODE DE DÉTECTION DES EXOPLANÈTES </a:t>
            </a:r>
            <a:endParaRPr b="1" sz="4000">
              <a:solidFill>
                <a:srgbClr val="D51D00"/>
              </a:solidFill>
              <a:latin typeface="Times New Roman"/>
              <a:ea typeface="Times New Roman"/>
              <a:cs typeface="Times New Roman"/>
              <a:sym typeface="Times New Roman"/>
            </a:endParaRPr>
          </a:p>
          <a:p>
            <a:pPr algn="l" defTabSz="457200">
              <a:defRPr b="0" sz="2800">
                <a:latin typeface="Helvetica"/>
                <a:ea typeface="Helvetica"/>
                <a:cs typeface="Helvetica"/>
                <a:sym typeface="Helvetica"/>
              </a:defRPr>
            </a:pPr>
            <a:endParaRPr b="1" sz="4000">
              <a:solidFill>
                <a:srgbClr val="D51D00"/>
              </a:solidFill>
              <a:latin typeface="Times New Roman"/>
              <a:ea typeface="Times New Roman"/>
              <a:cs typeface="Times New Roman"/>
              <a:sym typeface="Times New Roman"/>
            </a:endParaRPr>
          </a:p>
          <a:p>
            <a:pPr algn="l" defTabSz="457200">
              <a:defRPr b="0" sz="2800">
                <a:latin typeface="Helvetica"/>
                <a:ea typeface="Helvetica"/>
                <a:cs typeface="Helvetica"/>
                <a:sym typeface="Helvetica"/>
              </a:defRPr>
            </a:pPr>
            <a:r>
              <a:rPr sz="4000">
                <a:solidFill>
                  <a:schemeClr val="accent4">
                    <a:hueOff val="-1081314"/>
                    <a:satOff val="4338"/>
                    <a:lumOff val="-8931"/>
                  </a:schemeClr>
                </a:solidFill>
                <a:latin typeface="Times New Roman"/>
                <a:ea typeface="Times New Roman"/>
                <a:cs typeface="Times New Roman"/>
                <a:sym typeface="Times New Roman"/>
              </a:rPr>
              <a:t>Une dernière avancée a été permise par l’exploitation des microlentilles gravitationnelles. Celles-ci correspondent aux cas envisagés par Einstein dans son article de 1936, à savoir que l’effet de lentille est ici produit par une simple étoile éventuellement entourée de planètes qui agit sur la lumière en provenance d’une étoile plus distante. On exploite le phénomène d’amplification de la lumière qu’Einstein estimait quasi-indétectable à la fin de son article : </a:t>
            </a:r>
            <a:r>
              <a:rPr i="1" sz="4000">
                <a:solidFill>
                  <a:schemeClr val="accent4">
                    <a:hueOff val="-1081314"/>
                    <a:satOff val="4338"/>
                    <a:lumOff val="-8931"/>
                  </a:schemeClr>
                </a:solidFill>
                <a:latin typeface="Times New Roman"/>
                <a:ea typeface="Times New Roman"/>
                <a:cs typeface="Times New Roman"/>
                <a:sym typeface="Times New Roman"/>
              </a:rPr>
              <a:t>« there is no great chance of observing this phenomenon »</a:t>
            </a:r>
            <a:r>
              <a:rPr sz="4000">
                <a:solidFill>
                  <a:schemeClr val="accent4">
                    <a:hueOff val="-1081314"/>
                    <a:satOff val="4338"/>
                    <a:lumOff val="-8931"/>
                  </a:schemeClr>
                </a:solidFill>
                <a:latin typeface="Times New Roman"/>
                <a:ea typeface="Times New Roman"/>
                <a:cs typeface="Times New Roman"/>
                <a:sym typeface="Times New Roman"/>
              </a:rPr>
              <a:t>. La planète agit elle aussi par effet de lentille et est à l’origine d’un pic d’amplification qu’il s’agit de repérer et qui s’ajoute à l’effet engendré par son étoile. La technique des microlentilles gravitationnelles n’est pas limitée en distance comme Einstein le remarque judicieusement à la fin de son article : l’étoile-lentille passe en général devant une étoile-source située non loin du Centre galactique, soit à environ 25 000 années-lumière de la Terre. L’effet étant purement géométrique, il est possible de détecter des planètes de masse même inférieure à celle de la Terre autour de l’étoile-lentille. La première exoplanète détectée par cette technique (OGLE-2003-BLG-235) date de 2003 (il s’agissait d’une planète de masse comparable à Jupiter), 67 ans donc après l’article d’Einstein. Cette méthode permet de détecter des planètes à la fois peu massives et lointaines mais a l’inconvénient de s’appuyer sur des alignements non reproductibles. Cette technique aurait sans doute laissé Einstein pantois car elle exploite l’effet de microlentille engendré par un objet minuscule, la planète orbitant l’étoile, donc un sous-cas de celui décrit dans son article, très difficile à imaginer à l’époque.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Image" descr="Image"/>
          <p:cNvPicPr>
            <a:picLocks noChangeAspect="1"/>
          </p:cNvPicPr>
          <p:nvPr/>
        </p:nvPicPr>
        <p:blipFill>
          <a:blip r:embed="rId2">
            <a:extLst/>
          </a:blip>
          <a:stretch>
            <a:fillRect/>
          </a:stretch>
        </p:blipFill>
        <p:spPr>
          <a:xfrm>
            <a:off x="3000789" y="2848900"/>
            <a:ext cx="18382422" cy="6677895"/>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anim1.gif" descr="anim1.gif"/>
          <p:cNvPicPr>
            <a:picLocks noChangeAspect="0"/>
          </p:cNvPicPr>
          <p:nvPr/>
        </p:nvPicPr>
        <p:blipFill>
          <a:blip r:embed="rId2">
            <a:extLst/>
          </a:blip>
          <a:stretch>
            <a:fillRect/>
          </a:stretch>
        </p:blipFill>
        <p:spPr>
          <a:xfrm>
            <a:off x="686857" y="324888"/>
            <a:ext cx="9430912" cy="10177914"/>
          </a:xfrm>
          <a:prstGeom prst="rect">
            <a:avLst/>
          </a:prstGeom>
          <a:ln w="12700">
            <a:miter lim="400000"/>
          </a:ln>
        </p:spPr>
      </p:pic>
      <p:pic>
        <p:nvPicPr>
          <p:cNvPr id="179" name="cartoon.gif" descr="cartoon.gif"/>
          <p:cNvPicPr>
            <a:picLocks noChangeAspect="0"/>
          </p:cNvPicPr>
          <p:nvPr/>
        </p:nvPicPr>
        <p:blipFill>
          <a:blip r:embed="rId3">
            <a:extLst/>
          </a:blip>
          <a:stretch>
            <a:fillRect/>
          </a:stretch>
        </p:blipFill>
        <p:spPr>
          <a:xfrm>
            <a:off x="10316263" y="-1800748"/>
            <a:ext cx="14429187" cy="14429187"/>
          </a:xfrm>
          <a:prstGeom prst="rect">
            <a:avLst/>
          </a:prstGeom>
          <a:ln w="12700">
            <a:miter lim="400000"/>
          </a:ln>
        </p:spPr>
      </p:pic>
      <p:sp>
        <p:nvSpPr>
          <p:cNvPr id="180" name="OGLE-2003-BLG-235/MOA-2003-BLG-53…"/>
          <p:cNvSpPr txBox="1"/>
          <p:nvPr/>
        </p:nvSpPr>
        <p:spPr>
          <a:xfrm>
            <a:off x="2202120" y="11078101"/>
            <a:ext cx="20167452" cy="20100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ts val="6300"/>
              </a:lnSpc>
              <a:spcBef>
                <a:spcPts val="500"/>
              </a:spcBef>
              <a:defRPr b="0" sz="2960">
                <a:latin typeface="Rockwell"/>
                <a:ea typeface="Rockwell"/>
                <a:cs typeface="Rockwell"/>
                <a:sym typeface="Rockwell"/>
              </a:defRPr>
            </a:pPr>
          </a:p>
          <a:p>
            <a:pPr defTabSz="457200">
              <a:lnSpc>
                <a:spcPts val="6300"/>
              </a:lnSpc>
              <a:spcBef>
                <a:spcPts val="500"/>
              </a:spcBef>
              <a:defRPr b="0" sz="2960">
                <a:solidFill>
                  <a:schemeClr val="accent4">
                    <a:hueOff val="-1081314"/>
                    <a:satOff val="4338"/>
                    <a:lumOff val="-8931"/>
                  </a:schemeClr>
                </a:solidFill>
                <a:latin typeface="Rockwell"/>
                <a:ea typeface="Rockwell"/>
                <a:cs typeface="Rockwell"/>
                <a:sym typeface="Rockwell"/>
              </a:defRPr>
            </a:pPr>
            <a:r>
              <a:t>OGLE-2003-BLG-235/MOA-2003-BLG-53</a:t>
            </a:r>
          </a:p>
          <a:p>
            <a:pPr defTabSz="457200">
              <a:lnSpc>
                <a:spcPts val="6300"/>
              </a:lnSpc>
              <a:spcBef>
                <a:spcPts val="500"/>
              </a:spcBef>
              <a:defRPr b="0" sz="2960">
                <a:solidFill>
                  <a:schemeClr val="accent4">
                    <a:hueOff val="-1081314"/>
                    <a:satOff val="4338"/>
                    <a:lumOff val="-8931"/>
                  </a:schemeClr>
                </a:solidFill>
                <a:latin typeface="Rockwell"/>
                <a:ea typeface="Rockwell"/>
                <a:cs typeface="Rockwell"/>
                <a:sym typeface="Rockwell"/>
              </a:defRPr>
            </a:pPr>
            <a:r>
              <a:t>Première exoplanète découverte en 2004</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pic>
        <p:nvPicPr>
          <p:cNvPr id="182" name="Image" descr="Image"/>
          <p:cNvPicPr>
            <a:picLocks noChangeAspect="1"/>
          </p:cNvPicPr>
          <p:nvPr/>
        </p:nvPicPr>
        <p:blipFill>
          <a:blip r:embed="rId2">
            <a:extLst/>
          </a:blip>
          <a:stretch>
            <a:fillRect/>
          </a:stretch>
        </p:blipFill>
        <p:spPr>
          <a:xfrm>
            <a:off x="719619" y="239073"/>
            <a:ext cx="21265631" cy="13237854"/>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84" name="Avantages et inconvénients…"/>
          <p:cNvSpPr txBox="1"/>
          <p:nvPr/>
        </p:nvSpPr>
        <p:spPr>
          <a:xfrm>
            <a:off x="1068324" y="389554"/>
            <a:ext cx="22247352" cy="147711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400"/>
              </a:spcBef>
              <a:defRPr sz="3100">
                <a:solidFill>
                  <a:schemeClr val="accent4">
                    <a:hueOff val="-1081314"/>
                    <a:satOff val="4338"/>
                    <a:lumOff val="-8931"/>
                  </a:schemeClr>
                </a:solidFill>
                <a:latin typeface="Times New Roman"/>
                <a:ea typeface="Times New Roman"/>
                <a:cs typeface="Times New Roman"/>
                <a:sym typeface="Times New Roman"/>
              </a:defRPr>
            </a:pPr>
            <a:r>
              <a:t>Avantages et inconvénients</a:t>
            </a:r>
          </a:p>
          <a:p>
            <a:pPr algn="l" defTabSz="457200">
              <a:spcBef>
                <a:spcPts val="1400"/>
              </a:spcBef>
              <a:defRPr sz="3100">
                <a:solidFill>
                  <a:schemeClr val="accent4">
                    <a:hueOff val="-1081314"/>
                    <a:satOff val="4338"/>
                    <a:lumOff val="-8931"/>
                  </a:schemeClr>
                </a:solidFill>
                <a:latin typeface="Times Roman"/>
                <a:ea typeface="Times Roman"/>
                <a:cs typeface="Times Roman"/>
                <a:sym typeface="Times Roman"/>
              </a:defRPr>
            </a:pPr>
            <a:r>
              <a:t>Les avantages de la technique des microlentilles gravitationnelles  pour détecter les exoplanètes sont les suivants : </a:t>
            </a:r>
          </a:p>
          <a:p>
            <a:pPr algn="l" defTabSz="457200">
              <a:spcBef>
                <a:spcPts val="1400"/>
              </a:spcBef>
              <a:defRPr sz="3100">
                <a:solidFill>
                  <a:schemeClr val="accent4">
                    <a:hueOff val="-1081314"/>
                    <a:satOff val="4338"/>
                    <a:lumOff val="-8931"/>
                  </a:schemeClr>
                </a:solidFill>
                <a:latin typeface="Times Roman"/>
                <a:ea typeface="Times Roman"/>
                <a:cs typeface="Times Roman"/>
                <a:sym typeface="Times Roman"/>
              </a:defRPr>
            </a:pPr>
            <a:r>
              <a:t>- Plus sensible que la plupart des autres techniques pour les planètes de petite masse (comme la Terre). </a:t>
            </a:r>
          </a:p>
          <a:p>
            <a:pPr algn="l" defTabSz="457200">
              <a:spcBef>
                <a:spcPts val="1400"/>
              </a:spcBef>
              <a:defRPr sz="3100">
                <a:solidFill>
                  <a:schemeClr val="accent4">
                    <a:hueOff val="-1081314"/>
                    <a:satOff val="4338"/>
                    <a:lumOff val="-8931"/>
                  </a:schemeClr>
                </a:solidFill>
                <a:latin typeface="Times Roman"/>
                <a:ea typeface="Times Roman"/>
                <a:cs typeface="Times Roman"/>
                <a:sym typeface="Times Roman"/>
              </a:defRPr>
            </a:pPr>
            <a:r>
              <a:t>- Plus sensible aux planètes de notre galaxie dont les orbites ont une taille de quelques unités astronomiques (comme celles de Mars ou de Jupiter). </a:t>
            </a:r>
          </a:p>
          <a:p>
            <a:pPr algn="l" defTabSz="457200">
              <a:spcBef>
                <a:spcPts val="1400"/>
              </a:spcBef>
              <a:defRPr sz="3100">
                <a:solidFill>
                  <a:schemeClr val="accent4">
                    <a:hueOff val="-1081314"/>
                    <a:satOff val="4338"/>
                    <a:lumOff val="-8931"/>
                  </a:schemeClr>
                </a:solidFill>
                <a:latin typeface="Times Roman"/>
                <a:ea typeface="Times Roman"/>
                <a:cs typeface="Times Roman"/>
                <a:sym typeface="Times Roman"/>
              </a:defRPr>
            </a:pPr>
            <a:r>
              <a:t>- Seule méthode capable de détecter des planètes dans d'autres galaxies. </a:t>
            </a:r>
          </a:p>
          <a:p>
            <a:pPr algn="l" defTabSz="457200">
              <a:spcBef>
                <a:spcPts val="1400"/>
              </a:spcBef>
              <a:defRPr sz="3100">
                <a:solidFill>
                  <a:schemeClr val="accent4">
                    <a:hueOff val="-1081314"/>
                    <a:satOff val="4338"/>
                    <a:lumOff val="-8931"/>
                  </a:schemeClr>
                </a:solidFill>
                <a:latin typeface="Times Roman"/>
                <a:ea typeface="Times Roman"/>
                <a:cs typeface="Times Roman"/>
                <a:sym typeface="Times Roman"/>
              </a:defRPr>
            </a:pPr>
            <a:r>
              <a:t>- Les étoiles les plus communes de la galaxie seront les lentilles les plus probables. </a:t>
            </a:r>
          </a:p>
          <a:p>
            <a:pPr algn="l" defTabSz="457200">
              <a:spcBef>
                <a:spcPts val="1400"/>
              </a:spcBef>
              <a:defRPr sz="3100">
                <a:solidFill>
                  <a:schemeClr val="accent4">
                    <a:hueOff val="-1081314"/>
                    <a:satOff val="4338"/>
                    <a:lumOff val="-8931"/>
                  </a:schemeClr>
                </a:solidFill>
                <a:latin typeface="Times Roman"/>
                <a:ea typeface="Times Roman"/>
                <a:cs typeface="Times Roman"/>
                <a:sym typeface="Times Roman"/>
              </a:defRPr>
            </a:pPr>
            <a:r>
              <a:t>- Capable de détecter (avec une certaine probabilité) plusieurs planètes dans une seule courbe de lumière. </a:t>
            </a:r>
          </a:p>
          <a:p>
            <a:pPr algn="l" defTabSz="457200">
              <a:spcBef>
                <a:spcPts val="1400"/>
              </a:spcBef>
              <a:defRPr sz="3100">
                <a:solidFill>
                  <a:schemeClr val="accent4">
                    <a:hueOff val="-1081314"/>
                    <a:satOff val="4338"/>
                    <a:lumOff val="-8931"/>
                  </a:schemeClr>
                </a:solidFill>
                <a:latin typeface="Times Roman"/>
                <a:ea typeface="Times Roman"/>
                <a:cs typeface="Times Roman"/>
                <a:sym typeface="Times Roman"/>
              </a:defRPr>
            </a:pPr>
            <a:r>
              <a:rPr u="sng"/>
              <a:t>En résumé, la technique des microlentilles gravitationnelles peut être utilisée pour étudier l'abondance statistique des exoplanètes dans notre Galaxie avec des propriétés similaires à celles des planètes de notre propre système solaire.</a:t>
            </a:r>
            <a:r>
              <a:t> </a:t>
            </a:r>
          </a:p>
          <a:p>
            <a:pPr algn="l" defTabSz="457200">
              <a:spcBef>
                <a:spcPts val="1400"/>
              </a:spcBef>
              <a:defRPr sz="3100">
                <a:solidFill>
                  <a:schemeClr val="accent4">
                    <a:hueOff val="-1081314"/>
                    <a:satOff val="4338"/>
                    <a:lumOff val="-8931"/>
                  </a:schemeClr>
                </a:solidFill>
                <a:latin typeface="Times Roman"/>
                <a:ea typeface="Times Roman"/>
                <a:cs typeface="Times Roman"/>
                <a:sym typeface="Times Roman"/>
              </a:defRPr>
            </a:pPr>
            <a:r>
              <a:t>Les inconvénients de la technique des microlentilles gravitationnelles pour détecter les exoplanètes sont les suivants : </a:t>
            </a:r>
          </a:p>
          <a:p>
            <a:pPr algn="l" defTabSz="457200">
              <a:spcBef>
                <a:spcPts val="1400"/>
              </a:spcBef>
              <a:defRPr sz="3100">
                <a:solidFill>
                  <a:schemeClr val="accent4">
                    <a:hueOff val="-1081314"/>
                    <a:satOff val="4338"/>
                    <a:lumOff val="-8931"/>
                  </a:schemeClr>
                </a:solidFill>
                <a:latin typeface="Times Roman"/>
                <a:ea typeface="Times Roman"/>
                <a:cs typeface="Times Roman"/>
                <a:sym typeface="Times Roman"/>
              </a:defRPr>
            </a:pPr>
            <a:r>
              <a:t>- Des millions d'étoiles doivent être surveillées pour trouver les quelques étoiles qui permettent d’utiliser cette technique à un moment donné. </a:t>
            </a:r>
          </a:p>
          <a:p>
            <a:pPr marL="410104" indent="-410104" algn="l" defTabSz="457200">
              <a:spcBef>
                <a:spcPts val="1400"/>
              </a:spcBef>
              <a:buSzPct val="125000"/>
              <a:buChar char="-"/>
              <a:defRPr sz="3100">
                <a:solidFill>
                  <a:schemeClr val="accent4">
                    <a:hueOff val="-1081314"/>
                    <a:satOff val="4338"/>
                    <a:lumOff val="-8931"/>
                  </a:schemeClr>
                </a:solidFill>
                <a:latin typeface="Times Roman"/>
                <a:ea typeface="Times Roman"/>
                <a:cs typeface="Times Roman"/>
                <a:sym typeface="Times Roman"/>
              </a:defRPr>
            </a:pPr>
            <a:r>
              <a:t>Les déviations planétaires de la courbe de lumière sont de courte durée et peuvent être manquées.</a:t>
            </a:r>
          </a:p>
          <a:p>
            <a:pPr marL="410104" indent="-410104" algn="l" defTabSz="457200">
              <a:spcBef>
                <a:spcPts val="1400"/>
              </a:spcBef>
              <a:buSzPct val="125000"/>
              <a:buChar char="-"/>
              <a:defRPr sz="3100">
                <a:solidFill>
                  <a:schemeClr val="accent4">
                    <a:hueOff val="-1081314"/>
                    <a:satOff val="4338"/>
                    <a:lumOff val="-8931"/>
                  </a:schemeClr>
                </a:solidFill>
                <a:latin typeface="Times Roman"/>
                <a:ea typeface="Times Roman"/>
                <a:cs typeface="Times Roman"/>
                <a:sym typeface="Times Roman"/>
              </a:defRPr>
            </a:pPr>
            <a:r>
              <a:t>Il y a une forte probabilité qu'une planète ne soit pas détectée dans le système de lentilles, même si elle est présente. </a:t>
            </a:r>
          </a:p>
          <a:p>
            <a:pPr marL="410104" indent="-410104" algn="l" defTabSz="457200">
              <a:spcBef>
                <a:spcPts val="1400"/>
              </a:spcBef>
              <a:buSzPct val="125000"/>
              <a:buChar char="-"/>
              <a:defRPr sz="3100">
                <a:solidFill>
                  <a:schemeClr val="accent4">
                    <a:hueOff val="-1081314"/>
                    <a:satOff val="4338"/>
                    <a:lumOff val="-8931"/>
                  </a:schemeClr>
                </a:solidFill>
                <a:latin typeface="Times Roman"/>
                <a:ea typeface="Times Roman"/>
                <a:cs typeface="Times Roman"/>
                <a:sym typeface="Times Roman"/>
              </a:defRPr>
            </a:pPr>
            <a:r>
              <a:t>Les déviations dans les courbes de lumière des microlentilles dues aux planètes ne se répéteront pas (car elles sont dues à un alignement fortuit). </a:t>
            </a:r>
          </a:p>
          <a:p>
            <a:pPr marL="410104" indent="-410104" algn="l" defTabSz="457200">
              <a:spcBef>
                <a:spcPts val="1400"/>
              </a:spcBef>
              <a:buSzPct val="125000"/>
              <a:buChar char="-"/>
              <a:defRPr sz="3100">
                <a:solidFill>
                  <a:schemeClr val="accent4">
                    <a:hueOff val="-1081314"/>
                    <a:satOff val="4338"/>
                    <a:lumOff val="-8931"/>
                  </a:schemeClr>
                </a:solidFill>
                <a:latin typeface="Times Roman"/>
                <a:ea typeface="Times Roman"/>
                <a:cs typeface="Times Roman"/>
                <a:sym typeface="Times Roman"/>
              </a:defRPr>
            </a:pPr>
            <a:r>
              <a:t>Les paramètres planétaires (tels que la masse, la taille de l'orbite, etc.) dépendent des propriétés de l'étoile hôte, qui sont généralement inconnues. </a:t>
            </a:r>
          </a:p>
          <a:p>
            <a:pPr algn="l" defTabSz="457200">
              <a:spcBef>
                <a:spcPts val="1400"/>
              </a:spcBef>
              <a:defRPr sz="3100" u="sng">
                <a:solidFill>
                  <a:schemeClr val="accent4">
                    <a:hueOff val="-1081314"/>
                    <a:satOff val="4338"/>
                    <a:lumOff val="-8931"/>
                  </a:schemeClr>
                </a:solidFill>
                <a:latin typeface="Times Roman"/>
                <a:ea typeface="Times Roman"/>
                <a:cs typeface="Times Roman"/>
                <a:sym typeface="Times Roman"/>
              </a:defRPr>
            </a:pPr>
            <a:r>
              <a:t>En résumé, la technique de microlentillage nécessite une utilisation intensive du temps de télescope, et n'est pas adaptée à l'étude continue et détaillée d'exoplanètes individuelles. </a:t>
            </a:r>
          </a:p>
          <a:p>
            <a:pPr algn="l" defTabSz="457200">
              <a:spcBef>
                <a:spcPts val="1400"/>
              </a:spcBef>
              <a:defRPr sz="3500">
                <a:solidFill>
                  <a:schemeClr val="accent4">
                    <a:hueOff val="-1081314"/>
                    <a:satOff val="4338"/>
                    <a:lumOff val="-8931"/>
                  </a:schemeClr>
                </a:solidFill>
                <a:latin typeface="Times Roman"/>
                <a:ea typeface="Times Roman"/>
                <a:cs typeface="Times Roman"/>
                <a:sym typeface="Times Roman"/>
              </a:defRPr>
            </a:pPr>
          </a:p>
          <a:p>
            <a:pPr algn="l" defTabSz="457200">
              <a:spcBef>
                <a:spcPts val="1400"/>
              </a:spcBef>
              <a:defRPr sz="3500">
                <a:solidFill>
                  <a:schemeClr val="accent4">
                    <a:hueOff val="-1081314"/>
                    <a:satOff val="4338"/>
                    <a:lumOff val="-8931"/>
                  </a:schemeClr>
                </a:solidFill>
                <a:latin typeface="Times Roman"/>
                <a:ea typeface="Times Roman"/>
                <a:cs typeface="Times Roman"/>
                <a:sym typeface="Times Roman"/>
              </a:defRPr>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direct-imaging.mp4" descr="direct-imaging.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9089" y="-10737"/>
            <a:ext cx="24422178" cy="13737474"/>
          </a:xfrm>
          <a:prstGeom prst="rect">
            <a:avLst/>
          </a:prstGeom>
          <a:ln w="12700">
            <a:miter lim="400000"/>
          </a:ln>
        </p:spPr>
      </p:pic>
      <p:sp>
        <p:nvSpPr>
          <p:cNvPr id="187" name="Méthode par Imagerie Directe"/>
          <p:cNvSpPr txBox="1"/>
          <p:nvPr/>
        </p:nvSpPr>
        <p:spPr>
          <a:xfrm>
            <a:off x="297773" y="359171"/>
            <a:ext cx="10697506" cy="20709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6900">
                <a:solidFill>
                  <a:srgbClr val="F27200"/>
                </a:solidFill>
                <a:latin typeface="Times New Roman"/>
                <a:ea typeface="Times New Roman"/>
                <a:cs typeface="Times New Roman"/>
                <a:sym typeface="Times New Roman"/>
              </a:defRPr>
            </a:lvl1pPr>
          </a:lstStyle>
          <a:p>
            <a:pPr/>
            <a:r>
              <a:t>Méthode par Imagerie Directe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058" fill="hold"/>
                                        <p:tgtEl>
                                          <p:spTgt spid="18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86"/>
                </p:tgtEl>
              </p:cMediaNode>
            </p:video>
            <p:seq concurrent="1" prevAc="none" nextAc="seek">
              <p:cTn id="8" evtFilter="cancelBubble" nodeType="interactiveSeq" restart="whenNotActive" fill="hold">
                <p:stCondLst>
                  <p:cond delay="0" evt="onClick">
                    <p:tgtEl>
                      <p:spTgt spid="18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86"/>
                                        </p:tgtEl>
                                      </p:cBhvr>
                                    </p:cmd>
                                  </p:childTnLst>
                                </p:cTn>
                              </p:par>
                            </p:childTnLst>
                          </p:cTn>
                        </p:par>
                      </p:childTnLst>
                    </p:cTn>
                  </p:par>
                </p:childTnLst>
              </p:cTn>
              <p:nextCondLst>
                <p:cond delay="0" evt="onClick">
                  <p:tgtEl>
                    <p:spTgt spid="18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89" name="Le défi à relever pour voir directement une exoplanète, est de pouvoir séparer un objet très peu lumineux, mais très proche visuellement d’un astre qui brille des millions de fois plus qu’elle. Pour imager le propos, cela consiste à vouloir photographier"/>
          <p:cNvSpPr txBox="1"/>
          <p:nvPr/>
        </p:nvSpPr>
        <p:spPr>
          <a:xfrm>
            <a:off x="873993" y="1535183"/>
            <a:ext cx="22636014" cy="106456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800"/>
              </a:spcBef>
              <a:defRPr b="0" sz="6500">
                <a:solidFill>
                  <a:schemeClr val="accent4">
                    <a:hueOff val="-1081314"/>
                    <a:satOff val="4338"/>
                    <a:lumOff val="-8931"/>
                  </a:schemeClr>
                </a:solidFill>
                <a:uFill>
                  <a:solidFill>
                    <a:srgbClr val="000000"/>
                  </a:solidFill>
                </a:uFill>
                <a:latin typeface="Times New Roman"/>
                <a:ea typeface="Times New Roman"/>
                <a:cs typeface="Times New Roman"/>
                <a:sym typeface="Times New Roman"/>
              </a:defRPr>
            </a:pPr>
            <a:r>
              <a:t>Le défi à relever pour voir directement une exoplanète, est de pouvoir séparer un objet très peu lumineux, mais très proche visuellement d’un astre qui brille des millions de fois plus qu’elle. Pour imager le propos, cela consiste à vouloir photographier depuis Paris, une luciole qui se trouverait à un mètre du phare du Planier à Marseille. </a:t>
            </a:r>
          </a:p>
          <a:p>
            <a:pPr algn="l" defTabSz="457200">
              <a:spcBef>
                <a:spcPts val="800"/>
              </a:spcBef>
              <a:defRPr b="0" sz="6500">
                <a:solidFill>
                  <a:schemeClr val="accent4">
                    <a:hueOff val="-1081314"/>
                    <a:satOff val="4338"/>
                    <a:lumOff val="-8931"/>
                  </a:schemeClr>
                </a:solidFill>
                <a:uFill>
                  <a:solidFill>
                    <a:srgbClr val="000000"/>
                  </a:solidFill>
                </a:uFill>
                <a:latin typeface="Times New Roman"/>
                <a:ea typeface="Times New Roman"/>
                <a:cs typeface="Times New Roman"/>
                <a:sym typeface="Times New Roman"/>
              </a:defRPr>
            </a:pPr>
            <a:r>
              <a:t>Ce défi n’a été relevé qu’en 2005 avec la découverte de 2M1207b, exoplanète tournant autour de l’étoile 2M1207 dans la constellation du Centaure à environ 170 al de la Terre. Cette découverte a été faite au VLT au Chili par imagerie infrarouge, par une équipe de l’ESO.</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91" name="officeArt object" descr="officeArt object"/>
          <p:cNvPicPr>
            <a:picLocks noChangeAspect="1"/>
          </p:cNvPicPr>
          <p:nvPr/>
        </p:nvPicPr>
        <p:blipFill>
          <a:blip r:embed="rId2">
            <a:extLst/>
          </a:blip>
          <a:stretch>
            <a:fillRect/>
          </a:stretch>
        </p:blipFill>
        <p:spPr>
          <a:xfrm>
            <a:off x="1193710" y="2132197"/>
            <a:ext cx="7858865" cy="6042141"/>
          </a:xfrm>
          <a:prstGeom prst="rect">
            <a:avLst/>
          </a:prstGeom>
          <a:ln w="12700">
            <a:miter lim="400000"/>
          </a:ln>
        </p:spPr>
      </p:pic>
      <p:sp>
        <p:nvSpPr>
          <p:cNvPr id="192" name="θ= 1.22 λ/D…"/>
          <p:cNvSpPr txBox="1"/>
          <p:nvPr/>
        </p:nvSpPr>
        <p:spPr>
          <a:xfrm>
            <a:off x="11533289" y="1118408"/>
            <a:ext cx="10902753" cy="3759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3200">
                <a:solidFill>
                  <a:schemeClr val="accent4">
                    <a:hueOff val="-1081314"/>
                    <a:satOff val="4338"/>
                    <a:lumOff val="-8931"/>
                  </a:schemeClr>
                </a:solidFill>
                <a:uFill>
                  <a:solidFill>
                    <a:srgbClr val="000000"/>
                  </a:solidFill>
                </a:uFill>
                <a:latin typeface="Georgia"/>
                <a:ea typeface="Georgia"/>
                <a:cs typeface="Georgia"/>
                <a:sym typeface="Georgia"/>
              </a:defRPr>
            </a:pPr>
            <a:r>
              <a:rPr i="1"/>
              <a:t>θ</a:t>
            </a:r>
            <a:r>
              <a:t>= 1.22 </a:t>
            </a:r>
            <a:r>
              <a:rPr i="1"/>
              <a:t>λ</a:t>
            </a:r>
            <a:r>
              <a:t>/</a:t>
            </a:r>
            <a:r>
              <a:t>D</a:t>
            </a:r>
          </a:p>
          <a:p>
            <a:pPr defTabSz="457200">
              <a:defRPr b="0" sz="3200">
                <a:solidFill>
                  <a:schemeClr val="accent4">
                    <a:hueOff val="-1081314"/>
                    <a:satOff val="4338"/>
                    <a:lumOff val="-8931"/>
                  </a:schemeClr>
                </a:solidFill>
                <a:uFill>
                  <a:solidFill>
                    <a:srgbClr val="000000"/>
                  </a:solidFill>
                </a:uFill>
                <a:latin typeface="Georgia"/>
                <a:ea typeface="Georgia"/>
                <a:cs typeface="Georgia"/>
                <a:sym typeface="Georgia"/>
              </a:defRPr>
            </a:pPr>
          </a:p>
          <a:p>
            <a:pPr defTabSz="457200">
              <a:defRPr b="0" sz="3200">
                <a:solidFill>
                  <a:schemeClr val="accent4">
                    <a:hueOff val="-1081314"/>
                    <a:satOff val="4338"/>
                    <a:lumOff val="-8931"/>
                  </a:schemeClr>
                </a:solidFill>
                <a:uFill>
                  <a:solidFill>
                    <a:srgbClr val="000000"/>
                  </a:solidFill>
                </a:uFill>
                <a:latin typeface="Georgia"/>
                <a:ea typeface="Georgia"/>
                <a:cs typeface="Georgia"/>
                <a:sym typeface="Georgia"/>
              </a:defRPr>
            </a:pPr>
            <a:r>
              <a:rPr i="1"/>
              <a:t>λ est la longueur d’onde</a:t>
            </a:r>
            <a:endParaRPr i="1"/>
          </a:p>
          <a:p>
            <a:pPr defTabSz="457200">
              <a:defRPr b="0" sz="3200">
                <a:solidFill>
                  <a:schemeClr val="accent4">
                    <a:hueOff val="-1081314"/>
                    <a:satOff val="4338"/>
                    <a:lumOff val="-8931"/>
                  </a:schemeClr>
                </a:solidFill>
                <a:uFill>
                  <a:solidFill>
                    <a:srgbClr val="000000"/>
                  </a:solidFill>
                </a:uFill>
                <a:latin typeface="Georgia"/>
                <a:ea typeface="Georgia"/>
                <a:cs typeface="Georgia"/>
                <a:sym typeface="Georgia"/>
              </a:defRPr>
            </a:pPr>
            <a:r>
              <a:rPr i="1"/>
              <a:t>D le diamètre de l’ouverture</a:t>
            </a:r>
            <a:endParaRPr i="1"/>
          </a:p>
          <a:p>
            <a:pPr defTabSz="457200">
              <a:defRPr b="0" sz="3200">
                <a:solidFill>
                  <a:schemeClr val="accent4">
                    <a:hueOff val="-1081314"/>
                    <a:satOff val="4338"/>
                    <a:lumOff val="-8931"/>
                  </a:schemeClr>
                </a:solidFill>
                <a:uFill>
                  <a:solidFill>
                    <a:srgbClr val="000000"/>
                  </a:solidFill>
                </a:uFill>
                <a:latin typeface="Georgia"/>
                <a:ea typeface="Georgia"/>
                <a:cs typeface="Georgia"/>
                <a:sym typeface="Georgia"/>
              </a:defRPr>
            </a:pPr>
            <a:r>
              <a:t>Ces deux valeurs doivent être exprimées dans la même unité</a:t>
            </a:r>
            <a:endParaRPr i="1"/>
          </a:p>
          <a:p>
            <a:pPr defTabSz="457200">
              <a:defRPr b="0" i="1" sz="3200">
                <a:solidFill>
                  <a:schemeClr val="accent4">
                    <a:hueOff val="-1081314"/>
                    <a:satOff val="4338"/>
                    <a:lumOff val="-8931"/>
                  </a:schemeClr>
                </a:solidFill>
                <a:uFill>
                  <a:solidFill>
                    <a:srgbClr val="000000"/>
                  </a:solidFill>
                </a:uFill>
                <a:latin typeface="Georgia"/>
                <a:ea typeface="Georgia"/>
                <a:cs typeface="Georgia"/>
                <a:sym typeface="Georgia"/>
              </a:defRPr>
            </a:pPr>
          </a:p>
          <a:p>
            <a:pPr defTabSz="457200">
              <a:defRPr b="0" sz="3200">
                <a:solidFill>
                  <a:schemeClr val="accent4">
                    <a:hueOff val="-1081314"/>
                    <a:satOff val="4338"/>
                    <a:lumOff val="-8931"/>
                  </a:schemeClr>
                </a:solidFill>
                <a:uFill>
                  <a:solidFill>
                    <a:srgbClr val="000000"/>
                  </a:solidFill>
                </a:uFill>
                <a:latin typeface="Georgia"/>
                <a:ea typeface="Georgia"/>
                <a:cs typeface="Georgia"/>
                <a:sym typeface="Georgia"/>
              </a:defRPr>
            </a:pPr>
            <a:r>
              <a:rPr i="1"/>
              <a:t>θ est en radians</a:t>
            </a:r>
          </a:p>
        </p:txBody>
      </p:sp>
      <p:pic>
        <p:nvPicPr>
          <p:cNvPr id="193" name="officeArt object" descr="officeArt object"/>
          <p:cNvPicPr>
            <a:picLocks noChangeAspect="1"/>
          </p:cNvPicPr>
          <p:nvPr/>
        </p:nvPicPr>
        <p:blipFill>
          <a:blip r:embed="rId3">
            <a:extLst/>
          </a:blip>
          <a:stretch>
            <a:fillRect/>
          </a:stretch>
        </p:blipFill>
        <p:spPr>
          <a:xfrm>
            <a:off x="10641077" y="5028119"/>
            <a:ext cx="12687178" cy="3659763"/>
          </a:xfrm>
          <a:prstGeom prst="rect">
            <a:avLst/>
          </a:prstGeom>
          <a:ln w="12700">
            <a:miter lim="400000"/>
          </a:ln>
        </p:spPr>
      </p:pic>
      <p:sp>
        <p:nvSpPr>
          <p:cNvPr id="194" name="On constate donc, pour un instrument donné, que la résolution théorique est meilleure dans l’UV que dans l’IR.…"/>
          <p:cNvSpPr txBox="1"/>
          <p:nvPr/>
        </p:nvSpPr>
        <p:spPr>
          <a:xfrm>
            <a:off x="1134434" y="9338636"/>
            <a:ext cx="22115131" cy="375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200">
                <a:solidFill>
                  <a:schemeClr val="accent4">
                    <a:hueOff val="-1081314"/>
                    <a:satOff val="4338"/>
                    <a:lumOff val="-8931"/>
                  </a:schemeClr>
                </a:solidFill>
                <a:uFill>
                  <a:solidFill>
                    <a:srgbClr val="000000"/>
                  </a:solidFill>
                </a:uFill>
                <a:latin typeface="Georgia"/>
                <a:ea typeface="Georgia"/>
                <a:cs typeface="Georgia"/>
                <a:sym typeface="Georgia"/>
              </a:defRPr>
            </a:pPr>
            <a:r>
              <a:t>On constate donc, pour un instrument donné, que la résolution théorique est meilleure dans l’UV que dans l’IR.</a:t>
            </a:r>
          </a:p>
          <a:p>
            <a:pPr algn="l" defTabSz="457200">
              <a:defRPr b="0" sz="3200">
                <a:solidFill>
                  <a:schemeClr val="accent4">
                    <a:hueOff val="-1081314"/>
                    <a:satOff val="4338"/>
                    <a:lumOff val="-8931"/>
                  </a:schemeClr>
                </a:solidFill>
                <a:uFill>
                  <a:solidFill>
                    <a:srgbClr val="000000"/>
                  </a:solidFill>
                </a:uFill>
                <a:latin typeface="Georgia"/>
                <a:ea typeface="Georgia"/>
                <a:cs typeface="Georgia"/>
                <a:sym typeface="Georgia"/>
              </a:defRPr>
            </a:pPr>
          </a:p>
          <a:p>
            <a:pPr algn="l" defTabSz="457200">
              <a:defRPr b="0" sz="3200">
                <a:solidFill>
                  <a:schemeClr val="accent4">
                    <a:hueOff val="-1081314"/>
                    <a:satOff val="4338"/>
                    <a:lumOff val="-8931"/>
                  </a:schemeClr>
                </a:solidFill>
                <a:uFill>
                  <a:solidFill>
                    <a:srgbClr val="000000"/>
                  </a:solidFill>
                </a:uFill>
                <a:latin typeface="Georgia"/>
                <a:ea typeface="Georgia"/>
                <a:cs typeface="Georgia"/>
                <a:sym typeface="Georgia"/>
              </a:defRPr>
            </a:pPr>
            <a:r>
              <a:t>U</a:t>
            </a:r>
            <a:r>
              <a:t>n </a:t>
            </a:r>
            <a:r>
              <a:t>télescope d’un </a:t>
            </a:r>
            <a:r>
              <a:t>diamè</a:t>
            </a:r>
            <a:r>
              <a:t>tre de 1</a:t>
            </a:r>
            <a:r>
              <a:t> </a:t>
            </a:r>
            <a:r>
              <a:t>m offre ainsi une résolution théorique </a:t>
            </a:r>
            <a:r>
              <a:t>de 0</a:t>
            </a:r>
            <a:r>
              <a:t>,</a:t>
            </a:r>
            <a:r>
              <a:t>1 seconde d'arc (angle</a:t>
            </a:r>
            <a:r>
              <a:t> correspondant </a:t>
            </a:r>
            <a:r>
              <a:t>à </a:t>
            </a:r>
            <a:r>
              <a:t>une pi</a:t>
            </a:r>
            <a:r>
              <a:t>è</a:t>
            </a:r>
            <a:r>
              <a:t>ce de monnaie vue </a:t>
            </a:r>
            <a:r>
              <a:t>à 4 </a:t>
            </a:r>
            <a:r>
              <a:t>km), tandis qu'il faudrait un diam</a:t>
            </a:r>
            <a:r>
              <a:t>è</a:t>
            </a:r>
            <a:r>
              <a:t>tre de 100</a:t>
            </a:r>
            <a:r>
              <a:t> </a:t>
            </a:r>
            <a:r>
              <a:t>m pour voir un homme sur la Lune (angle de 1 milliseconde d’</a:t>
            </a:r>
            <a:r>
              <a:t>arc</a:t>
            </a:r>
            <a:r>
              <a:t> ou </a:t>
            </a:r>
            <a:r>
              <a:rPr i="1"/>
              <a:t>mas</a:t>
            </a:r>
            <a:r>
              <a:t>)</a:t>
            </a:r>
            <a:r>
              <a:t>.</a:t>
            </a:r>
          </a:p>
          <a:p>
            <a:pPr algn="l" defTabSz="457200">
              <a:defRPr b="0" sz="3200">
                <a:solidFill>
                  <a:schemeClr val="accent4">
                    <a:hueOff val="-1081314"/>
                    <a:satOff val="4338"/>
                    <a:lumOff val="-8931"/>
                  </a:schemeClr>
                </a:solidFill>
                <a:uFill>
                  <a:solidFill>
                    <a:srgbClr val="000000"/>
                  </a:solidFill>
                </a:uFill>
                <a:latin typeface="Georgia"/>
                <a:ea typeface="Georgia"/>
                <a:cs typeface="Georgia"/>
                <a:sym typeface="Georgia"/>
              </a:defRPr>
            </a:pPr>
          </a:p>
          <a:p>
            <a:pPr algn="l" defTabSz="457200">
              <a:defRPr b="0" sz="3200">
                <a:solidFill>
                  <a:schemeClr val="accent4">
                    <a:hueOff val="-1081314"/>
                    <a:satOff val="4338"/>
                    <a:lumOff val="-8931"/>
                  </a:schemeClr>
                </a:solidFill>
                <a:uFill>
                  <a:solidFill>
                    <a:srgbClr val="000000"/>
                  </a:solidFill>
                </a:uFill>
                <a:latin typeface="Georgia"/>
                <a:ea typeface="Georgia"/>
                <a:cs typeface="Georgia"/>
                <a:sym typeface="Georgia"/>
              </a:defRPr>
            </a:pPr>
            <a:r>
              <a:t>Si l’on fait des observations dans le proche infrarouge avec </a:t>
            </a:r>
            <a:r>
              <a:t>λ</a:t>
            </a:r>
            <a:r>
              <a:t> = 1,6 microns à l’observatoire du Keck la limite de résolution angulaire de l’instrument est de 1,22(1,6 x 10E-6)/10 soit 2 x1 0E-7 radians soit 0,04 arcseconde ou 40 mas.</a:t>
            </a:r>
          </a:p>
        </p:txBody>
      </p:sp>
      <p:sp>
        <p:nvSpPr>
          <p:cNvPr id="195" name="RESOLUTION ANGULAIRE"/>
          <p:cNvSpPr txBox="1"/>
          <p:nvPr/>
        </p:nvSpPr>
        <p:spPr>
          <a:xfrm>
            <a:off x="8889690" y="345598"/>
            <a:ext cx="660462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chemeClr val="accent4">
                    <a:hueOff val="-1081314"/>
                    <a:satOff val="4338"/>
                    <a:lumOff val="-8931"/>
                  </a:schemeClr>
                </a:solidFill>
                <a:latin typeface="Georgia"/>
                <a:ea typeface="Georgia"/>
                <a:cs typeface="Georgia"/>
                <a:sym typeface="Georgia"/>
              </a:defRPr>
            </a:lvl1pPr>
          </a:lstStyle>
          <a:p>
            <a:pPr/>
            <a:r>
              <a:t>RESOLUTION ANGULAIRE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7" name="Ordres de grandeur  - 31 minutes d’arc, la taille apparente de la lune ou du soleil  - 1 minute d’arc, résolution de l’oeil humain  - Une minute d'arc correspond approximativement à la taille apparente d'un ballon de basket-ball situé à 800 m.  - Pour la"/>
          <p:cNvSpPr txBox="1"/>
          <p:nvPr/>
        </p:nvSpPr>
        <p:spPr>
          <a:xfrm>
            <a:off x="1025407" y="2160269"/>
            <a:ext cx="22333187" cy="93954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marL="2008504" indent="-179704" algn="l" defTabSz="457200">
              <a:lnSpc>
                <a:spcPct val="80000"/>
              </a:lnSpc>
              <a:spcBef>
                <a:spcPts val="1700"/>
              </a:spcBef>
              <a:buSzPct val="125000"/>
              <a:buFont typeface="Georgia"/>
              <a:buChar char="•"/>
              <a:tabLst>
                <a:tab pos="2438400" algn="l"/>
                <a:tab pos="4876800" algn="l"/>
              </a:tabLst>
              <a:defRPr b="0" sz="3600">
                <a:solidFill>
                  <a:schemeClr val="accent4">
                    <a:hueOff val="-1081314"/>
                    <a:satOff val="4338"/>
                    <a:lumOff val="-8931"/>
                  </a:schemeClr>
                </a:solidFill>
                <a:uFill>
                  <a:solidFill>
                    <a:srgbClr val="000000"/>
                  </a:solidFill>
                </a:uFill>
                <a:latin typeface="Georgia"/>
                <a:ea typeface="Georgia"/>
                <a:cs typeface="Georgia"/>
                <a:sym typeface="Georgia"/>
              </a:defRPr>
            </a:pPr>
            <a:r>
              <a:rPr u="sng"/>
              <a:t>Ordres de grandeur</a:t>
            </a:r>
            <a:br>
              <a:rPr u="sng"/>
            </a:br>
            <a:br/>
            <a:r>
              <a:t>- 31 minutes d’arc, la taille apparente de la lune ou du soleil</a:t>
            </a:r>
            <a:br/>
            <a:br/>
            <a:r>
              <a:t>- 1 minute d’arc, résolution de l’oeil humain</a:t>
            </a:r>
            <a:br/>
            <a:br/>
            <a:r>
              <a:t>- </a:t>
            </a:r>
            <a:r>
              <a:t>Une minute d'arc correspond approximativement à la taille apparente d'un ballon de basket-ball situé à 800 m.</a:t>
            </a:r>
            <a:br/>
            <a:br/>
            <a:r>
              <a:t>- </a:t>
            </a:r>
            <a:r>
              <a:t>Pour la seconde d'arc, le même ballon est situé à 50 km</a:t>
            </a:r>
            <a:r>
              <a:t> ou une pièce de 25 cents à 4 Kms</a:t>
            </a:r>
            <a:r>
              <a:t>.</a:t>
            </a:r>
            <a:r>
              <a:t> Un objet de 725,27 Kms à une distance de 1 UA</a:t>
            </a:r>
            <a:br/>
            <a:br/>
            <a:r>
              <a:t>- 1 milliarcseconde (1 mas = </a:t>
            </a:r>
            <a:r>
              <a:t>0.001 arcsecond</a:t>
            </a:r>
            <a:r>
              <a:t>) c’</a:t>
            </a:r>
            <a:r>
              <a:t>est à peu près la taille d</a:t>
            </a:r>
            <a:r>
              <a:t>’</a:t>
            </a:r>
            <a:r>
              <a:t>un</a:t>
            </a:r>
            <a:r>
              <a:t>e pièce de 10 cents </a:t>
            </a:r>
            <a:r>
              <a:t>au sommet de la Tour Eiffel, vue de New York</a:t>
            </a:r>
            <a:br/>
            <a:br/>
            <a:r>
              <a:t>- 1 microarcseconde (1 </a:t>
            </a:r>
            <a:r>
              <a:t>μas</a:t>
            </a:r>
            <a:r>
              <a:t> = </a:t>
            </a:r>
            <a:r>
              <a:t>0.000001 arcsecond</a:t>
            </a:r>
            <a:r>
              <a:t>) équivaut à la taille d’une virgule sur un livre laissé sur la lune vue depuis la terre</a:t>
            </a:r>
            <a:br/>
            <a:br/>
            <a:r>
              <a:t>- Hubble a une résolution théorique de 0,05’’d’arc et réelle de 0,1’’</a:t>
            </a:r>
            <a:br/>
            <a:br/>
            <a:r>
              <a:t>- Les meilleurs télescopes terrestres avec une optique adaptative ont une résolution de 0,044 arcsecondes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25" name="exo_massperiod.png" descr="exo_massperiod.png"/>
          <p:cNvPicPr>
            <a:picLocks noChangeAspect="1"/>
          </p:cNvPicPr>
          <p:nvPr/>
        </p:nvPicPr>
        <p:blipFill>
          <a:blip r:embed="rId2">
            <a:extLst/>
          </a:blip>
          <a:stretch>
            <a:fillRect/>
          </a:stretch>
        </p:blipFill>
        <p:spPr>
          <a:xfrm>
            <a:off x="3629604" y="341918"/>
            <a:ext cx="17124792" cy="13032163"/>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99" name="officeArt object" descr="officeArt object"/>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700416" y="711380"/>
            <a:ext cx="8525618" cy="8525618"/>
          </a:xfrm>
          <a:prstGeom prst="rect">
            <a:avLst/>
          </a:prstGeom>
          <a:ln w="12700">
            <a:miter lim="400000"/>
          </a:ln>
        </p:spPr>
      </p:pic>
      <p:sp>
        <p:nvSpPr>
          <p:cNvPr id="200" name="En pratique, le principal problème pour les observatoires terrestres vient de l’existence de l’atmosphère qui perturbe les observations. Les différences de température (existence de poches d’air froid ou chaud, différences des indices de réfraction) prov"/>
          <p:cNvSpPr txBox="1"/>
          <p:nvPr/>
        </p:nvSpPr>
        <p:spPr>
          <a:xfrm>
            <a:off x="9662572" y="1195939"/>
            <a:ext cx="13191124" cy="753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900">
                <a:solidFill>
                  <a:schemeClr val="accent4">
                    <a:hueOff val="-1081314"/>
                    <a:satOff val="4338"/>
                    <a:lumOff val="-8931"/>
                  </a:schemeClr>
                </a:solidFill>
                <a:uFill>
                  <a:solidFill>
                    <a:srgbClr val="000000"/>
                  </a:solidFill>
                </a:uFill>
                <a:latin typeface="Georgia"/>
                <a:ea typeface="Georgia"/>
                <a:cs typeface="Georgia"/>
                <a:sym typeface="Georgia"/>
              </a:defRPr>
            </a:pPr>
            <a:r>
              <a:t>En pratique, le principal problème pour les observatoires terrestres vient de l’existence de l’atmosphère qui perturbe les observations. Les différences de température (existence de poches d’air froid ou chaud, différences des indices de réfraction) provoquent des turbulences qui affectent les images des objets étudiés (speckles ou tavelures)</a:t>
            </a:r>
          </a:p>
          <a:p>
            <a:pPr algn="l" defTabSz="457200">
              <a:defRPr b="0" sz="3900">
                <a:solidFill>
                  <a:schemeClr val="accent4">
                    <a:hueOff val="-1081314"/>
                    <a:satOff val="4338"/>
                    <a:lumOff val="-8931"/>
                  </a:schemeClr>
                </a:solidFill>
                <a:uFill>
                  <a:solidFill>
                    <a:srgbClr val="000000"/>
                  </a:solidFill>
                </a:uFill>
                <a:latin typeface="Georgia"/>
                <a:ea typeface="Georgia"/>
                <a:cs typeface="Georgia"/>
                <a:sym typeface="Georgia"/>
              </a:defRPr>
            </a:pPr>
          </a:p>
          <a:p>
            <a:pPr algn="l" defTabSz="457200">
              <a:defRPr b="0" sz="3900">
                <a:solidFill>
                  <a:schemeClr val="accent4">
                    <a:hueOff val="-1081314"/>
                    <a:satOff val="4338"/>
                    <a:lumOff val="-8931"/>
                  </a:schemeClr>
                </a:solidFill>
                <a:uFill>
                  <a:solidFill>
                    <a:srgbClr val="000000"/>
                  </a:solidFill>
                </a:uFill>
                <a:latin typeface="Georgia"/>
                <a:ea typeface="Georgia"/>
                <a:cs typeface="Georgia"/>
                <a:sym typeface="Georgia"/>
              </a:defRPr>
            </a:pPr>
            <a:r>
              <a:t>Cette turbulence provoque un scintillement des étoiles, les objets photographiés en pose de  plus de quelques secondes sont étalés. Cet effet de flou est appelé en anglais « seeing » que l’on peut traduire en français par qualité d’image.ou qualité de la visibilité.</a:t>
            </a:r>
          </a:p>
        </p:txBody>
      </p:sp>
      <p:sp>
        <p:nvSpPr>
          <p:cNvPr id="201" name="Exemple de turbulence atmosphérique (William Herschel 4.2-meter Telescope in La Palma, Canary Islands, Spain), ou speckle atmosphérique"/>
          <p:cNvSpPr txBox="1"/>
          <p:nvPr/>
        </p:nvSpPr>
        <p:spPr>
          <a:xfrm>
            <a:off x="615108" y="9799192"/>
            <a:ext cx="8696234" cy="172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2800">
                <a:solidFill>
                  <a:schemeClr val="accent4">
                    <a:hueOff val="-1081314"/>
                    <a:satOff val="4338"/>
                    <a:lumOff val="-8931"/>
                  </a:schemeClr>
                </a:solidFill>
                <a:uFill>
                  <a:solidFill>
                    <a:srgbClr val="000000"/>
                  </a:solidFill>
                </a:uFill>
                <a:latin typeface="Georgia"/>
                <a:ea typeface="Georgia"/>
                <a:cs typeface="Georgia"/>
                <a:sym typeface="Georgia"/>
              </a:defRPr>
            </a:pPr>
            <a:r>
              <a:t>Exemple de turbulence atmosphérique (</a:t>
            </a:r>
            <a:r>
              <a:t>William Herschel 4.2-meter Telescope in La Palma, Canary Islands, Spain</a:t>
            </a:r>
            <a:r>
              <a:t>), ou speckle atmosphérique</a:t>
            </a:r>
          </a:p>
        </p:txBody>
      </p:sp>
      <p:sp>
        <p:nvSpPr>
          <p:cNvPr id="202" name="SOLUTION : L’Optique Adaptative"/>
          <p:cNvSpPr txBox="1"/>
          <p:nvPr/>
        </p:nvSpPr>
        <p:spPr>
          <a:xfrm>
            <a:off x="13367008" y="10382568"/>
            <a:ext cx="620382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4">
                    <a:hueOff val="-1081314"/>
                    <a:satOff val="4338"/>
                    <a:lumOff val="-8931"/>
                  </a:schemeClr>
                </a:solidFill>
              </a:defRPr>
            </a:lvl1pPr>
          </a:lstStyle>
          <a:p>
            <a:pPr/>
            <a:r>
              <a:t>SOLUTION : L’Optique Adaptative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330" fill="hold"/>
                                        <p:tgtEl>
                                          <p:spTgt spid="19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99"/>
                </p:tgtEl>
              </p:cMediaNode>
            </p:video>
            <p:seq concurrent="1" prevAc="none" nextAc="seek">
              <p:cTn id="8" evtFilter="cancelBubble" nodeType="interactiveSeq" restart="whenNotActive" fill="hold">
                <p:stCondLst>
                  <p:cond delay="0" evt="onClick">
                    <p:tgtEl>
                      <p:spTgt spid="19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99"/>
                                        </p:tgtEl>
                                      </p:cBhvr>
                                    </p:cmd>
                                  </p:childTnLst>
                                </p:cTn>
                              </p:par>
                            </p:childTnLst>
                          </p:cTn>
                        </p:par>
                      </p:childTnLst>
                    </p:cTn>
                  </p:par>
                </p:childTnLst>
              </p:cTn>
              <p:nextCondLst>
                <p:cond delay="0" evt="onClick">
                  <p:tgtEl>
                    <p:spTgt spid="19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hueOff val="114395"/>
            <a:lumOff val="-24975"/>
          </a:schemeClr>
        </a:solidFill>
      </p:bgPr>
    </p:bg>
    <p:spTree>
      <p:nvGrpSpPr>
        <p:cNvPr id="1" name=""/>
        <p:cNvGrpSpPr/>
        <p:nvPr/>
      </p:nvGrpSpPr>
      <p:grpSpPr>
        <a:xfrm>
          <a:off x="0" y="0"/>
          <a:ext cx="0" cy="0"/>
          <a:chOff x="0" y="0"/>
          <a:chExt cx="0" cy="0"/>
        </a:xfrm>
      </p:grpSpPr>
      <p:sp>
        <p:nvSpPr>
          <p:cNvPr id="204" name="CONTRASTE"/>
          <p:cNvSpPr txBox="1"/>
          <p:nvPr/>
        </p:nvSpPr>
        <p:spPr>
          <a:xfrm>
            <a:off x="10956417" y="606750"/>
            <a:ext cx="247116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4">
                    <a:hueOff val="-1081314"/>
                    <a:satOff val="4338"/>
                    <a:lumOff val="-8931"/>
                  </a:schemeClr>
                </a:solidFill>
              </a:defRPr>
            </a:lvl1pPr>
          </a:lstStyle>
          <a:p>
            <a:pPr/>
            <a:r>
              <a:t>CONTRASTE</a:t>
            </a:r>
          </a:p>
        </p:txBody>
      </p:sp>
      <p:sp>
        <p:nvSpPr>
          <p:cNvPr id="205" name="Le contraste est le rapport des flux lumineux provenant de l’étoile et de l’exoplanète."/>
          <p:cNvSpPr txBox="1"/>
          <p:nvPr/>
        </p:nvSpPr>
        <p:spPr>
          <a:xfrm>
            <a:off x="5073327" y="1474863"/>
            <a:ext cx="14237346"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a:solidFill>
                  <a:schemeClr val="accent4">
                    <a:hueOff val="-1081314"/>
                    <a:satOff val="4338"/>
                    <a:lumOff val="-8931"/>
                  </a:schemeClr>
                </a:solidFill>
                <a:uFill>
                  <a:solidFill>
                    <a:srgbClr val="000000"/>
                  </a:solidFill>
                </a:uFill>
                <a:latin typeface="Georgia"/>
                <a:ea typeface="Georgia"/>
                <a:cs typeface="Georgia"/>
                <a:sym typeface="Georgia"/>
              </a:defRPr>
            </a:lvl1pPr>
          </a:lstStyle>
          <a:p>
            <a:pPr/>
            <a:r>
              <a:t>Le contraste est le rapport des flux lumineux provenant de l’étoile et de l’exoplanète.</a:t>
            </a:r>
          </a:p>
        </p:txBody>
      </p:sp>
      <p:sp>
        <p:nvSpPr>
          <p:cNvPr id="206" name="Si on prend l’exemple de Jupiter et du soleil, le rapport entre la lumière réfléchie par la planète et celle émise par le soleil est d’environ 670 millions"/>
          <p:cNvSpPr txBox="1"/>
          <p:nvPr/>
        </p:nvSpPr>
        <p:spPr>
          <a:xfrm>
            <a:off x="804100" y="2510260"/>
            <a:ext cx="22775800" cy="10303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4">
                    <a:hueOff val="-1081314"/>
                    <a:satOff val="4338"/>
                    <a:lumOff val="-8931"/>
                  </a:schemeClr>
                </a:solidFill>
              </a:defRPr>
            </a:lvl1pPr>
          </a:lstStyle>
          <a:p>
            <a:pPr/>
            <a:r>
              <a:t>Si on prend l’exemple de Jupiter et du soleil, le rapport entre la lumière réfléchie par la planète et celle émise par le soleil est d’environ 670 millions</a:t>
            </a:r>
          </a:p>
        </p:txBody>
      </p:sp>
      <p:sp>
        <p:nvSpPr>
          <p:cNvPr id="207" name="Équation"/>
          <p:cNvSpPr txBox="1"/>
          <p:nvPr/>
        </p:nvSpPr>
        <p:spPr>
          <a:xfrm>
            <a:off x="11431379" y="6289395"/>
            <a:ext cx="2734341" cy="1137210"/>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200" i="1">
                          <a:solidFill>
                            <a:srgbClr val="000000"/>
                          </a:solidFill>
                          <a:latin typeface="Cambria Math" panose="02040503050406030204" pitchFamily="18" charset="0"/>
                        </a:rPr>
                        <m:t>λ</m:t>
                      </m:r>
                    </m:e>
                    <m:sub>
                      <m:r>
                        <a:rPr xmlns:a="http://schemas.openxmlformats.org/drawingml/2006/main" sz="4200" i="1">
                          <a:solidFill>
                            <a:srgbClr val="000000"/>
                          </a:solidFill>
                          <a:latin typeface="Cambria Math" panose="02040503050406030204" pitchFamily="18" charset="0"/>
                        </a:rPr>
                        <m:t>m</m:t>
                      </m:r>
                      <m:r>
                        <a:rPr xmlns:a="http://schemas.openxmlformats.org/drawingml/2006/main" sz="4200" i="1">
                          <a:solidFill>
                            <a:srgbClr val="000000"/>
                          </a:solidFill>
                          <a:latin typeface="Cambria Math" panose="02040503050406030204" pitchFamily="18" charset="0"/>
                        </a:rPr>
                        <m:t>a</m:t>
                      </m:r>
                      <m:r>
                        <a:rPr xmlns:a="http://schemas.openxmlformats.org/drawingml/2006/main" sz="4200" i="1">
                          <a:solidFill>
                            <a:srgbClr val="000000"/>
                          </a:solidFill>
                          <a:latin typeface="Cambria Math" panose="02040503050406030204" pitchFamily="18" charset="0"/>
                        </a:rPr>
                        <m:t>x</m:t>
                      </m:r>
                    </m:sub>
                  </m:sSub>
                  <m:r>
                    <a:rPr xmlns:a="http://schemas.openxmlformats.org/drawingml/2006/main" sz="4200" i="1">
                      <a:solidFill>
                        <a:srgbClr val="000000"/>
                      </a:solidFill>
                      <a:latin typeface="Cambria Math" panose="02040503050406030204" pitchFamily="18" charset="0"/>
                    </a:rPr>
                    <m:t>=</m:t>
                  </m:r>
                  <m:f>
                    <m:fPr>
                      <m:ctrlPr>
                        <a:rPr xmlns:a="http://schemas.openxmlformats.org/drawingml/2006/main" sz="4200" i="1">
                          <a:solidFill>
                            <a:srgbClr val="000000"/>
                          </a:solidFill>
                          <a:latin typeface="Cambria Math" panose="02040503050406030204" pitchFamily="18" charset="0"/>
                        </a:rPr>
                      </m:ctrlPr>
                      <m:type m:val="bar"/>
                    </m:fPr>
                    <m:num>
                      <m:r>
                        <a:rPr xmlns:a="http://schemas.openxmlformats.org/drawingml/2006/main" sz="4200" i="1">
                          <a:solidFill>
                            <a:srgbClr val="000000"/>
                          </a:solidFill>
                          <a:latin typeface="Cambria Math" panose="02040503050406030204" pitchFamily="18" charset="0"/>
                        </a:rPr>
                        <m:t>3000</m:t>
                      </m:r>
                    </m:num>
                    <m:den>
                      <m:r>
                        <a:rPr xmlns:a="http://schemas.openxmlformats.org/drawingml/2006/main" sz="4200" i="1">
                          <a:solidFill>
                            <a:srgbClr val="000000"/>
                          </a:solidFill>
                          <a:latin typeface="Cambria Math" panose="02040503050406030204" pitchFamily="18" charset="0"/>
                        </a:rPr>
                        <m:t>T</m:t>
                      </m:r>
                    </m:den>
                  </m:f>
                </m:oMath>
              </m:oMathPara>
            </a14:m>
            <a:endParaRPr sz="4200"/>
          </a:p>
        </p:txBody>
      </p:sp>
      <p:sp>
        <p:nvSpPr>
          <p:cNvPr id="208" name="Comment contourner ce problème ?…"/>
          <p:cNvSpPr txBox="1"/>
          <p:nvPr/>
        </p:nvSpPr>
        <p:spPr>
          <a:xfrm>
            <a:off x="550299" y="3663203"/>
            <a:ext cx="23283403" cy="596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2900">
                <a:solidFill>
                  <a:schemeClr val="accent4">
                    <a:hueOff val="-1081314"/>
                    <a:satOff val="4338"/>
                    <a:lumOff val="-8931"/>
                  </a:schemeClr>
                </a:solidFill>
                <a:uFill>
                  <a:solidFill>
                    <a:srgbClr val="000000"/>
                  </a:solidFill>
                </a:uFill>
                <a:latin typeface="Georgia"/>
                <a:ea typeface="Georgia"/>
                <a:cs typeface="Georgia"/>
                <a:sym typeface="Georgia"/>
              </a:defRPr>
            </a:pPr>
            <a:r>
              <a:rPr u="sng"/>
              <a:t>Comment contourner ce problème ?</a:t>
            </a:r>
            <a:br>
              <a:rPr u="sng"/>
            </a:br>
            <a:endParaRPr u="sng"/>
          </a:p>
          <a:p>
            <a:pPr algn="l" defTabSz="457200">
              <a:defRPr b="0" sz="2900">
                <a:solidFill>
                  <a:schemeClr val="accent4">
                    <a:hueOff val="-1081314"/>
                    <a:satOff val="4338"/>
                    <a:lumOff val="-8931"/>
                  </a:schemeClr>
                </a:solidFill>
                <a:uFill>
                  <a:solidFill>
                    <a:srgbClr val="000000"/>
                  </a:solidFill>
                </a:uFill>
                <a:latin typeface="Georgia"/>
                <a:ea typeface="Georgia"/>
                <a:cs typeface="Georgia"/>
                <a:sym typeface="Georgia"/>
              </a:defRPr>
            </a:pPr>
            <a:r>
              <a:t>On peut observer la planète dans une longueur d’onde où celle-ci émet le plus. Le soleil a son pic dans le visible vers 0,5 micron (où l’oeil humain est très sensible).</a:t>
            </a:r>
            <a:br/>
            <a:r>
              <a:t>Jupiter, beaucoup plus froide, aura son pic dans l’infrarouge, la loi de Wien donne la longueur d’onde du maximum du rayonnement en fonction de la température avec    </a:t>
            </a:r>
          </a:p>
          <a:p>
            <a:pPr algn="l" defTabSz="457200">
              <a:defRPr b="0" sz="2900">
                <a:solidFill>
                  <a:schemeClr val="accent4">
                    <a:hueOff val="-1081314"/>
                    <a:satOff val="4338"/>
                    <a:lumOff val="-8931"/>
                  </a:schemeClr>
                </a:solidFill>
                <a:uFill>
                  <a:solidFill>
                    <a:srgbClr val="000000"/>
                  </a:solidFill>
                </a:uFill>
                <a:latin typeface="Georgia"/>
                <a:ea typeface="Georgia"/>
                <a:cs typeface="Georgia"/>
                <a:sym typeface="Georgia"/>
              </a:defRPr>
            </a:pPr>
          </a:p>
          <a:p>
            <a:pPr algn="l" defTabSz="457200">
              <a:defRPr b="0" sz="2900">
                <a:solidFill>
                  <a:schemeClr val="accent4">
                    <a:hueOff val="-1081314"/>
                    <a:satOff val="4338"/>
                    <a:lumOff val="-8931"/>
                  </a:schemeClr>
                </a:solidFill>
                <a:uFill>
                  <a:solidFill>
                    <a:srgbClr val="000000"/>
                  </a:solidFill>
                </a:uFill>
                <a:latin typeface="Georgia"/>
                <a:ea typeface="Georgia"/>
                <a:cs typeface="Georgia"/>
                <a:sym typeface="Georgia"/>
              </a:defRPr>
            </a:pPr>
          </a:p>
          <a:p>
            <a:pPr algn="l" defTabSz="457200">
              <a:defRPr b="0" sz="2900">
                <a:solidFill>
                  <a:schemeClr val="accent4">
                    <a:hueOff val="-1081314"/>
                    <a:satOff val="4338"/>
                    <a:lumOff val="-8931"/>
                  </a:schemeClr>
                </a:solidFill>
                <a:uFill>
                  <a:solidFill>
                    <a:srgbClr val="000000"/>
                  </a:solidFill>
                </a:uFill>
                <a:latin typeface="Georgia"/>
                <a:ea typeface="Georgia"/>
                <a:cs typeface="Georgia"/>
                <a:sym typeface="Georgia"/>
              </a:defRPr>
            </a:pPr>
          </a:p>
          <a:p>
            <a:pPr algn="l" defTabSz="457200">
              <a:defRPr b="0" sz="2900">
                <a:solidFill>
                  <a:schemeClr val="accent4">
                    <a:hueOff val="-1081314"/>
                    <a:satOff val="4338"/>
                    <a:lumOff val="-8931"/>
                  </a:schemeClr>
                </a:solidFill>
                <a:uFill>
                  <a:solidFill>
                    <a:srgbClr val="000000"/>
                  </a:solidFill>
                </a:uFill>
                <a:latin typeface="Georgia"/>
                <a:ea typeface="Georgia"/>
                <a:cs typeface="Georgia"/>
                <a:sym typeface="Georgia"/>
              </a:defRPr>
            </a:pPr>
          </a:p>
          <a:p>
            <a:pPr algn="l" defTabSz="457200">
              <a:defRPr b="0" sz="2900">
                <a:solidFill>
                  <a:schemeClr val="accent4">
                    <a:hueOff val="-1081314"/>
                    <a:satOff val="4338"/>
                    <a:lumOff val="-8931"/>
                  </a:schemeClr>
                </a:solidFill>
                <a:uFill>
                  <a:solidFill>
                    <a:srgbClr val="000000"/>
                  </a:solidFill>
                </a:uFill>
                <a:latin typeface="Georgia"/>
                <a:ea typeface="Georgia"/>
                <a:cs typeface="Georgia"/>
                <a:sym typeface="Georgia"/>
              </a:defRPr>
            </a:pPr>
            <a:r>
              <a:t>Avec cette formule, on trouve que Jupiter a son rayonnement maximum vers 22 microns. Le contraste avec le soleil se réduit alors passant de 345 millions quand tout le spectre est pris en compte à 50000, il est donc avantageux d’observer les planètes dans l’infrarouge, ou le contraste est fortement réduit.</a:t>
            </a:r>
          </a:p>
        </p:txBody>
      </p:sp>
      <p:sp>
        <p:nvSpPr>
          <p:cNvPr id="209" name="avec   en degrés   et   en"/>
          <p:cNvSpPr txBox="1"/>
          <p:nvPr/>
        </p:nvSpPr>
        <p:spPr>
          <a:xfrm>
            <a:off x="15291554" y="6563698"/>
            <a:ext cx="6050280" cy="588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2900">
                <a:solidFill>
                  <a:schemeClr val="accent4">
                    <a:hueOff val="-1081314"/>
                    <a:satOff val="4338"/>
                    <a:lumOff val="-8931"/>
                  </a:schemeClr>
                </a:solidFill>
                <a:uFill>
                  <a:solidFill>
                    <a:srgbClr val="000000"/>
                  </a:solidFill>
                </a:uFill>
                <a:latin typeface="Georgia"/>
                <a:ea typeface="Georgia"/>
                <a:cs typeface="Georgia"/>
                <a:sym typeface="Georgia"/>
              </a:defRPr>
            </a:pPr>
            <a:r>
              <a:t>avec </a:t>
            </a:r>
            <a14:m>
              <m:oMath>
                <m:r>
                  <a:rPr xmlns:a="http://schemas.openxmlformats.org/drawingml/2006/main" sz="3150" i="1">
                    <a:solidFill>
                      <a:srgbClr val="000000"/>
                    </a:solidFill>
                    <a:latin typeface="Cambria Math" panose="02040503050406030204" pitchFamily="18" charset="0"/>
                  </a:rPr>
                  <m:t>T</m:t>
                </m:r>
              </m:oMath>
            </a14:m>
            <a:r>
              <a:t> en degrés </a:t>
            </a:r>
            <a14:m>
              <m:oMath>
                <m:r>
                  <a:rPr xmlns:a="http://schemas.openxmlformats.org/drawingml/2006/main" sz="3000" i="1">
                    <a:solidFill>
                      <a:srgbClr val="000000"/>
                    </a:solidFill>
                    <a:latin typeface="Cambria Math" panose="02040503050406030204" pitchFamily="18" charset="0"/>
                  </a:rPr>
                  <m:t>K</m:t>
                </m:r>
              </m:oMath>
            </a14:m>
            <a:r>
              <a:t> et </a:t>
            </a:r>
            <a14:m>
              <m:oMath>
                <m:sSub>
                  <m:e>
                    <m:r>
                      <a:rPr xmlns:a="http://schemas.openxmlformats.org/drawingml/2006/main" sz="3200" i="1">
                        <a:solidFill>
                          <a:srgbClr val="000000"/>
                        </a:solidFill>
                        <a:latin typeface="Cambria Math" panose="02040503050406030204" pitchFamily="18" charset="0"/>
                      </a:rPr>
                      <m:t>λ</m:t>
                    </m:r>
                  </m:e>
                  <m:sub>
                    <m:r>
                      <a:rPr xmlns:a="http://schemas.openxmlformats.org/drawingml/2006/main" sz="3200" i="1">
                        <a:solidFill>
                          <a:srgbClr val="000000"/>
                        </a:solidFill>
                        <a:latin typeface="Cambria Math" panose="02040503050406030204" pitchFamily="18" charset="0"/>
                      </a:rPr>
                      <m:t>m</m:t>
                    </m:r>
                    <m:r>
                      <a:rPr xmlns:a="http://schemas.openxmlformats.org/drawingml/2006/main" sz="3200" i="1">
                        <a:solidFill>
                          <a:srgbClr val="000000"/>
                        </a:solidFill>
                        <a:latin typeface="Cambria Math" panose="02040503050406030204" pitchFamily="18" charset="0"/>
                      </a:rPr>
                      <m:t>a</m:t>
                    </m:r>
                    <m:r>
                      <a:rPr xmlns:a="http://schemas.openxmlformats.org/drawingml/2006/main" sz="3200" i="1">
                        <a:solidFill>
                          <a:srgbClr val="000000"/>
                        </a:solidFill>
                        <a:latin typeface="Cambria Math" panose="02040503050406030204" pitchFamily="18" charset="0"/>
                      </a:rPr>
                      <m:t>x</m:t>
                    </m:r>
                  </m:sub>
                </m:sSub>
              </m:oMath>
            </a14:m>
            <a:r>
              <a:t> en </a:t>
            </a:r>
            <a14:m>
              <m:oMath>
                <m:r>
                  <a:rPr xmlns:a="http://schemas.openxmlformats.org/drawingml/2006/main" sz="3200" i="1">
                    <a:solidFill>
                      <a:srgbClr val="000000"/>
                    </a:solidFill>
                    <a:latin typeface="Cambria Math" panose="02040503050406030204" pitchFamily="18" charset="0"/>
                  </a:rPr>
                  <m:t>μ</m:t>
                </m:r>
                <m:r>
                  <a:rPr xmlns:a="http://schemas.openxmlformats.org/drawingml/2006/main" sz="3200" i="1">
                    <a:solidFill>
                      <a:srgbClr val="000000"/>
                    </a:solidFill>
                    <a:latin typeface="Cambria Math" panose="02040503050406030204" pitchFamily="18" charset="0"/>
                  </a:rPr>
                  <m:t>m</m:t>
                </m:r>
              </m:oMath>
            </a14:m>
            <a:endParaRPr>
              <a:solidFill>
                <a:srgbClr val="FF9300"/>
              </a:solidFill>
            </a:endParaRPr>
          </a:p>
        </p:txBody>
      </p:sp>
      <p:sp>
        <p:nvSpPr>
          <p:cNvPr id="210" name="Une autre solution pour réduire ce contraste consiste à observer des étoiles jeunes qui auront donc des planètes jeunes, qui seront alors plus chaudes et plus grosses pour une même masse que Jupiter.…"/>
          <p:cNvSpPr txBox="1"/>
          <p:nvPr/>
        </p:nvSpPr>
        <p:spPr>
          <a:xfrm>
            <a:off x="483297" y="9500396"/>
            <a:ext cx="23019716" cy="387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2900">
                <a:solidFill>
                  <a:schemeClr val="accent4">
                    <a:hueOff val="-1081314"/>
                    <a:satOff val="4338"/>
                    <a:lumOff val="-8931"/>
                  </a:schemeClr>
                </a:solidFill>
                <a:uFill>
                  <a:solidFill>
                    <a:srgbClr val="000000"/>
                  </a:solidFill>
                </a:uFill>
                <a:latin typeface="Georgia"/>
                <a:ea typeface="Georgia"/>
                <a:cs typeface="Georgia"/>
                <a:sym typeface="Georgia"/>
              </a:defRPr>
            </a:pPr>
            <a:r>
              <a:t>Une autre solution pour réduire ce contraste consiste à observer des étoiles jeunes qui auront donc des planètes jeunes, qui seront alors plus chaudes et plus grosses pour une même masse que Jupiter. </a:t>
            </a:r>
          </a:p>
          <a:p>
            <a:pPr algn="l" defTabSz="457200">
              <a:defRPr b="0" sz="2900">
                <a:solidFill>
                  <a:schemeClr val="accent4">
                    <a:hueOff val="-1081314"/>
                    <a:satOff val="4338"/>
                    <a:lumOff val="-8931"/>
                  </a:schemeClr>
                </a:solidFill>
                <a:uFill>
                  <a:solidFill>
                    <a:srgbClr val="000000"/>
                  </a:solidFill>
                </a:uFill>
                <a:latin typeface="Georgia"/>
                <a:ea typeface="Georgia"/>
                <a:cs typeface="Georgia"/>
                <a:sym typeface="Georgia"/>
              </a:defRPr>
            </a:pPr>
          </a:p>
          <a:p>
            <a:pPr algn="l" defTabSz="457200">
              <a:defRPr b="0" sz="2900">
                <a:solidFill>
                  <a:schemeClr val="accent4">
                    <a:hueOff val="-1081314"/>
                    <a:satOff val="4338"/>
                    <a:lumOff val="-8931"/>
                  </a:schemeClr>
                </a:solidFill>
                <a:uFill>
                  <a:solidFill>
                    <a:srgbClr val="000000"/>
                  </a:solidFill>
                </a:uFill>
                <a:latin typeface="Georgia"/>
                <a:ea typeface="Georgia"/>
                <a:cs typeface="Georgia"/>
                <a:sym typeface="Georgia"/>
              </a:defRPr>
            </a:pPr>
            <a:r>
              <a:t>Une planète de la masse de Jupiter, âgée de 10 millions d’années est 3,7 fois plus chaude et 1,3 fois plus grosse que Jupiter actuellement. Le pic d’émission se situe à 7 microns et le contraste est alors réduit à environ 4000.</a:t>
            </a:r>
          </a:p>
          <a:p>
            <a:pPr algn="l" defTabSz="457200">
              <a:defRPr b="0" sz="2900">
                <a:solidFill>
                  <a:schemeClr val="accent4">
                    <a:hueOff val="-1081314"/>
                    <a:satOff val="4338"/>
                    <a:lumOff val="-8931"/>
                  </a:schemeClr>
                </a:solidFill>
                <a:uFill>
                  <a:solidFill>
                    <a:srgbClr val="000000"/>
                  </a:solidFill>
                </a:uFill>
                <a:latin typeface="Georgia"/>
                <a:ea typeface="Georgia"/>
                <a:cs typeface="Georgia"/>
                <a:sym typeface="Georgia"/>
              </a:defRPr>
            </a:pPr>
          </a:p>
          <a:p>
            <a:pPr algn="l" defTabSz="457200">
              <a:defRPr b="0" sz="2900">
                <a:solidFill>
                  <a:schemeClr val="accent4">
                    <a:hueOff val="-1081314"/>
                    <a:satOff val="4338"/>
                    <a:lumOff val="-8931"/>
                  </a:schemeClr>
                </a:solidFill>
                <a:uFill>
                  <a:solidFill>
                    <a:srgbClr val="000000"/>
                  </a:solidFill>
                </a:uFill>
                <a:latin typeface="Georgia"/>
                <a:ea typeface="Georgia"/>
                <a:cs typeface="Georgia"/>
                <a:sym typeface="Georgia"/>
              </a:defRPr>
            </a:pPr>
            <a:r>
              <a:t>Une autre solution pour améliorer la détection des exoplanètes est d’utiliser un coronographe. Cet instrument bloque la lumière de l’astre mais laisse passer celle qui vient d’objets autour de l’étoile. Cela permet de détecter des planètes en diminuant fortement le contraste.</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12" name="Webb_takes_its_first_exoplanet_image.jpg" descr="Webb_takes_its_first_exoplanet_image.jpg"/>
          <p:cNvPicPr>
            <a:picLocks noChangeAspect="1"/>
          </p:cNvPicPr>
          <p:nvPr/>
        </p:nvPicPr>
        <p:blipFill>
          <a:blip r:embed="rId2">
            <a:extLst/>
          </a:blip>
          <a:stretch>
            <a:fillRect/>
          </a:stretch>
        </p:blipFill>
        <p:spPr>
          <a:xfrm>
            <a:off x="2918527" y="-1"/>
            <a:ext cx="18546946" cy="13716001"/>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astometry.mp4" descr="astometry.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0636" y="-11608"/>
            <a:ext cx="24425272" cy="13739216"/>
          </a:xfrm>
          <a:prstGeom prst="rect">
            <a:avLst/>
          </a:prstGeom>
          <a:ln w="12700">
            <a:miter lim="400000"/>
          </a:ln>
        </p:spPr>
      </p:pic>
      <p:sp>
        <p:nvSpPr>
          <p:cNvPr id="215" name="Méthode par Astrométrie"/>
          <p:cNvSpPr txBox="1"/>
          <p:nvPr/>
        </p:nvSpPr>
        <p:spPr>
          <a:xfrm>
            <a:off x="566742" y="403762"/>
            <a:ext cx="8923512" cy="20709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6900">
                <a:solidFill>
                  <a:srgbClr val="F27200"/>
                </a:solidFill>
                <a:latin typeface="Times New Roman"/>
                <a:ea typeface="Times New Roman"/>
                <a:cs typeface="Times New Roman"/>
                <a:sym typeface="Times New Roman"/>
              </a:defRPr>
            </a:lvl1pPr>
          </a:lstStyle>
          <a:p>
            <a:pPr/>
            <a:r>
              <a:t>Méthode par Astrométrie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6053" fill="hold"/>
                                        <p:tgtEl>
                                          <p:spTgt spid="21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14"/>
                </p:tgtEl>
              </p:cMediaNode>
            </p:video>
            <p:seq concurrent="1" prevAc="none" nextAc="seek">
              <p:cTn id="8" evtFilter="cancelBubble" nodeType="interactiveSeq" restart="whenNotActive" fill="hold">
                <p:stCondLst>
                  <p:cond delay="0" evt="onClick">
                    <p:tgtEl>
                      <p:spTgt spid="21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14"/>
                                        </p:tgtEl>
                                      </p:cBhvr>
                                    </p:cmd>
                                  </p:childTnLst>
                                </p:cTn>
                              </p:par>
                            </p:childTnLst>
                          </p:cTn>
                        </p:par>
                      </p:childTnLst>
                    </p:cTn>
                  </p:par>
                </p:childTnLst>
              </p:cTn>
              <p:nextCondLst>
                <p:cond delay="0" evt="onClick">
                  <p:tgtEl>
                    <p:spTgt spid="21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17" name="L'astrométrie est la partie de l'astronomie qui se propose de déterminer les positions des astres dans le ciel afin de pouvoir interpréter leurs variations dans le temps.…"/>
          <p:cNvSpPr txBox="1"/>
          <p:nvPr/>
        </p:nvSpPr>
        <p:spPr>
          <a:xfrm>
            <a:off x="789038" y="292614"/>
            <a:ext cx="22805923" cy="131307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500">
                <a:solidFill>
                  <a:schemeClr val="accent4">
                    <a:hueOff val="-1081314"/>
                    <a:satOff val="4338"/>
                    <a:lumOff val="-8931"/>
                  </a:schemeClr>
                </a:solidFill>
                <a:latin typeface="Georgia"/>
                <a:ea typeface="Georgia"/>
                <a:cs typeface="Georgia"/>
                <a:sym typeface="Georgia"/>
              </a:defRPr>
            </a:pPr>
            <a:r>
              <a:t>L'astrométrie est la partie de l'astronomie qui se propose de déterminer les positions des astres dans le ciel afin de pouvoir interpréter leurs variations dans le temps.</a:t>
            </a:r>
          </a:p>
          <a:p>
            <a:pPr algn="l" defTabSz="457200">
              <a:defRPr b="0" sz="3500">
                <a:solidFill>
                  <a:schemeClr val="accent4">
                    <a:hueOff val="-1081314"/>
                    <a:satOff val="4338"/>
                    <a:lumOff val="-8931"/>
                  </a:schemeClr>
                </a:solidFill>
                <a:latin typeface="Georgia"/>
                <a:ea typeface="Georgia"/>
                <a:cs typeface="Georgia"/>
                <a:sym typeface="Georgia"/>
              </a:defRPr>
            </a:pPr>
          </a:p>
          <a:p>
            <a:pPr algn="l" defTabSz="457200">
              <a:defRPr b="0" sz="3500">
                <a:solidFill>
                  <a:schemeClr val="accent4">
                    <a:hueOff val="-1081314"/>
                    <a:satOff val="4338"/>
                    <a:lumOff val="-8931"/>
                  </a:schemeClr>
                </a:solidFill>
                <a:latin typeface="Georgia"/>
                <a:ea typeface="Georgia"/>
                <a:cs typeface="Georgia"/>
                <a:sym typeface="Georgia"/>
              </a:defRPr>
            </a:pPr>
            <a:r>
              <a:t>Application à la découverte d’exoplanètes</a:t>
            </a:r>
          </a:p>
          <a:p>
            <a:pPr algn="l" defTabSz="457200">
              <a:defRPr b="0" sz="3500">
                <a:solidFill>
                  <a:schemeClr val="accent4">
                    <a:hueOff val="-1081314"/>
                    <a:satOff val="4338"/>
                    <a:lumOff val="-8931"/>
                  </a:schemeClr>
                </a:solidFill>
                <a:latin typeface="Georgia"/>
                <a:ea typeface="Georgia"/>
                <a:cs typeface="Georgia"/>
                <a:sym typeface="Georgia"/>
              </a:defRPr>
            </a:pPr>
          </a:p>
          <a:p>
            <a:pPr algn="l" defTabSz="457200">
              <a:defRPr b="0" sz="3500">
                <a:solidFill>
                  <a:schemeClr val="accent4">
                    <a:hueOff val="-1081314"/>
                    <a:satOff val="4338"/>
                    <a:lumOff val="-8931"/>
                  </a:schemeClr>
                </a:solidFill>
                <a:latin typeface="Georgia"/>
                <a:ea typeface="Georgia"/>
                <a:cs typeface="Georgia"/>
                <a:sym typeface="Georgia"/>
              </a:defRPr>
            </a:pPr>
            <a:r>
              <a:t>L'astrométrie est la mesure du mouvement apparent de l'étoile sur la sphère céleste causée par l'influence gravitationnelle d'une planète en orbite. Contrairement à la méthode des vitesses radiales qui mesure la vitesse de l'étoile le long de l'axe de visée, l'astrométrie va s'attacher à mesurer le mouvement tangentiel de l’étoile.</a:t>
            </a:r>
          </a:p>
          <a:p>
            <a:pPr algn="l" defTabSz="457200">
              <a:defRPr b="0" sz="3500">
                <a:solidFill>
                  <a:schemeClr val="accent4">
                    <a:hueOff val="-1081314"/>
                    <a:satOff val="4338"/>
                    <a:lumOff val="-8931"/>
                  </a:schemeClr>
                </a:solidFill>
                <a:latin typeface="Georgia"/>
                <a:ea typeface="Georgia"/>
                <a:cs typeface="Georgia"/>
                <a:sym typeface="Georgia"/>
              </a:defRPr>
            </a:pPr>
          </a:p>
          <a:p>
            <a:pPr algn="l" defTabSz="457200">
              <a:defRPr b="0" sz="3500">
                <a:solidFill>
                  <a:schemeClr val="accent4">
                    <a:hueOff val="-1081314"/>
                    <a:satOff val="4338"/>
                    <a:lumOff val="-8931"/>
                  </a:schemeClr>
                </a:solidFill>
                <a:latin typeface="Georgia"/>
                <a:ea typeface="Georgia"/>
                <a:cs typeface="Georgia"/>
                <a:sym typeface="Georgia"/>
              </a:defRPr>
            </a:pPr>
            <a:r>
              <a:t>Le mouvement angulaire de l'étoile va apparaître comme une ellipse de demi grand axe angulaire égal à :</a:t>
            </a:r>
          </a:p>
          <a:p>
            <a:pPr algn="l" defTabSz="457200">
              <a:defRPr b="0" sz="3500">
                <a:solidFill>
                  <a:schemeClr val="accent4">
                    <a:hueOff val="-1081314"/>
                    <a:satOff val="4338"/>
                    <a:lumOff val="-8931"/>
                  </a:schemeClr>
                </a:solidFill>
                <a:latin typeface="Georgia"/>
                <a:ea typeface="Georgia"/>
                <a:cs typeface="Georgia"/>
                <a:sym typeface="Georgia"/>
              </a:defRPr>
            </a:pPr>
          </a:p>
          <a:p>
            <a:pPr algn="l" defTabSz="457200">
              <a:defRPr b="0" sz="3500">
                <a:solidFill>
                  <a:schemeClr val="accent4">
                    <a:hueOff val="-1081314"/>
                    <a:satOff val="4338"/>
                    <a:lumOff val="-8931"/>
                  </a:schemeClr>
                </a:solidFill>
                <a:latin typeface="Georgia"/>
                <a:ea typeface="Georgia"/>
                <a:cs typeface="Georgia"/>
                <a:sym typeface="Georgia"/>
              </a:defRPr>
            </a:pPr>
            <a14:m>
              <m:oMathPara>
                <m:oMathParaPr>
                  <m:jc m:val="left"/>
                </m:oMathParaPr>
                <m:oMath>
                  <m:r>
                    <a:rPr xmlns:a="http://schemas.openxmlformats.org/drawingml/2006/main" sz="3900" i="1">
                      <a:solidFill>
                        <a:srgbClr val="FF9300"/>
                      </a:solidFill>
                      <a:latin typeface="Cambria Math" panose="02040503050406030204" pitchFamily="18" charset="0"/>
                    </a:rPr>
                    <m:t>α</m:t>
                  </m:r>
                  <m:r>
                    <a:rPr xmlns:a="http://schemas.openxmlformats.org/drawingml/2006/main" sz="3900" i="1">
                      <a:solidFill>
                        <a:srgbClr val="FF9300"/>
                      </a:solidFill>
                      <a:latin typeface="Cambria Math" panose="02040503050406030204" pitchFamily="18" charset="0"/>
                    </a:rPr>
                    <m:t>=</m:t>
                  </m:r>
                  <m:f>
                    <m:fPr>
                      <m:ctrlPr>
                        <a:rPr xmlns:a="http://schemas.openxmlformats.org/drawingml/2006/main" sz="3900" i="1">
                          <a:solidFill>
                            <a:srgbClr val="FF9300"/>
                          </a:solidFill>
                          <a:latin typeface="Cambria Math" panose="02040503050406030204" pitchFamily="18" charset="0"/>
                        </a:rPr>
                      </m:ctrlPr>
                      <m:type m:val="bar"/>
                    </m:fPr>
                    <m:num>
                      <m:sSub>
                        <m:e>
                          <m:r>
                            <a:rPr xmlns:a="http://schemas.openxmlformats.org/drawingml/2006/main" sz="3900" i="1">
                              <a:solidFill>
                                <a:srgbClr val="FF9300"/>
                              </a:solidFill>
                              <a:latin typeface="Cambria Math" panose="02040503050406030204" pitchFamily="18" charset="0"/>
                            </a:rPr>
                            <m:t>M</m:t>
                          </m:r>
                        </m:e>
                        <m:sub>
                          <m:r>
                            <a:rPr xmlns:a="http://schemas.openxmlformats.org/drawingml/2006/main" sz="3900" i="1">
                              <a:solidFill>
                                <a:srgbClr val="FF9300"/>
                              </a:solidFill>
                              <a:latin typeface="Cambria Math" panose="02040503050406030204" pitchFamily="18" charset="0"/>
                            </a:rPr>
                            <m:t>p</m:t>
                          </m:r>
                        </m:sub>
                      </m:sSub>
                      <m:r>
                        <a:rPr xmlns:a="http://schemas.openxmlformats.org/drawingml/2006/main" sz="3900" i="1">
                          <a:solidFill>
                            <a:srgbClr val="FF9300"/>
                          </a:solidFill>
                          <a:latin typeface="Cambria Math" panose="02040503050406030204" pitchFamily="18" charset="0"/>
                        </a:rPr>
                        <m:t>a</m:t>
                      </m:r>
                    </m:num>
                    <m:den>
                      <m:sSub>
                        <m:e>
                          <m:r>
                            <a:rPr xmlns:a="http://schemas.openxmlformats.org/drawingml/2006/main" sz="3900" i="1">
                              <a:solidFill>
                                <a:srgbClr val="FF9300"/>
                              </a:solidFill>
                              <a:latin typeface="Cambria Math" panose="02040503050406030204" pitchFamily="18" charset="0"/>
                            </a:rPr>
                            <m:t>M</m:t>
                          </m:r>
                        </m:e>
                        <m:sub>
                          <m:r>
                            <a:rPr xmlns:a="http://schemas.openxmlformats.org/drawingml/2006/main" sz="3900" i="1">
                              <a:solidFill>
                                <a:srgbClr val="FF9300"/>
                              </a:solidFill>
                              <a:latin typeface="Cambria Math" panose="02040503050406030204" pitchFamily="18" charset="0"/>
                            </a:rPr>
                            <m:t>*</m:t>
                          </m:r>
                        </m:sub>
                      </m:sSub>
                      <m:r>
                        <a:rPr xmlns:a="http://schemas.openxmlformats.org/drawingml/2006/main" sz="3900" i="1">
                          <a:solidFill>
                            <a:srgbClr val="FF9300"/>
                          </a:solidFill>
                          <a:latin typeface="Cambria Math" panose="02040503050406030204" pitchFamily="18" charset="0"/>
                        </a:rPr>
                        <m:t>d</m:t>
                      </m:r>
                    </m:den>
                  </m:f>
                </m:oMath>
              </m:oMathPara>
            </a14:m>
          </a:p>
          <a:p>
            <a:pPr algn="l" defTabSz="457200">
              <a:defRPr b="0" sz="3500">
                <a:solidFill>
                  <a:schemeClr val="accent4">
                    <a:hueOff val="-1081314"/>
                    <a:satOff val="4338"/>
                    <a:lumOff val="-8931"/>
                  </a:schemeClr>
                </a:solidFill>
                <a:latin typeface="Georgia"/>
                <a:ea typeface="Georgia"/>
                <a:cs typeface="Georgia"/>
                <a:sym typeface="Georgia"/>
              </a:defRPr>
            </a:pPr>
          </a:p>
          <a:p>
            <a:pPr algn="l" defTabSz="457200">
              <a:defRPr b="0" sz="3500">
                <a:solidFill>
                  <a:schemeClr val="accent4">
                    <a:hueOff val="-1081314"/>
                    <a:satOff val="4338"/>
                    <a:lumOff val="-8931"/>
                  </a:schemeClr>
                </a:solidFill>
                <a:latin typeface="Georgia"/>
                <a:ea typeface="Georgia"/>
                <a:cs typeface="Georgia"/>
                <a:sym typeface="Georgia"/>
              </a:defRPr>
            </a:pPr>
            <a:r>
              <a:t>où </a:t>
            </a:r>
            <a14:m>
              <m:oMath>
                <m:sSub>
                  <m:e>
                    <m:r>
                      <a:rPr xmlns:a="http://schemas.openxmlformats.org/drawingml/2006/main" sz="3950" i="1">
                        <a:solidFill>
                          <a:srgbClr val="FF9300"/>
                        </a:solidFill>
                        <a:latin typeface="Cambria Math" panose="02040503050406030204" pitchFamily="18" charset="0"/>
                      </a:rPr>
                      <m:t>M</m:t>
                    </m:r>
                  </m:e>
                  <m:sub>
                    <m:r>
                      <a:rPr xmlns:a="http://schemas.openxmlformats.org/drawingml/2006/main" sz="3950" i="1">
                        <a:solidFill>
                          <a:srgbClr val="FF9300"/>
                        </a:solidFill>
                        <a:latin typeface="Cambria Math" panose="02040503050406030204" pitchFamily="18" charset="0"/>
                      </a:rPr>
                      <m:t>p</m:t>
                    </m:r>
                  </m:sub>
                </m:sSub>
              </m:oMath>
            </a14:m>
            <a:r>
              <a:t> et </a:t>
            </a:r>
            <a14:m>
              <m:oMath>
                <m:sSub>
                  <m:e>
                    <m:r>
                      <a:rPr xmlns:a="http://schemas.openxmlformats.org/drawingml/2006/main" sz="4000" i="1">
                        <a:solidFill>
                          <a:srgbClr val="FF9300"/>
                        </a:solidFill>
                        <a:latin typeface="Cambria Math" panose="02040503050406030204" pitchFamily="18" charset="0"/>
                      </a:rPr>
                      <m:t>M</m:t>
                    </m:r>
                  </m:e>
                  <m:sub>
                    <m:r>
                      <a:rPr xmlns:a="http://schemas.openxmlformats.org/drawingml/2006/main" sz="4000" i="1">
                        <a:solidFill>
                          <a:srgbClr val="FF9300"/>
                        </a:solidFill>
                        <a:latin typeface="Cambria Math" panose="02040503050406030204" pitchFamily="18" charset="0"/>
                      </a:rPr>
                      <m:t>*</m:t>
                    </m:r>
                  </m:sub>
                </m:sSub>
              </m:oMath>
            </a14:m>
            <a:r>
              <a:t>⋆ sont respectivement les masses de la planète et de l'étoile, </a:t>
            </a:r>
            <a14:m>
              <m:oMath>
                <m:r>
                  <a:rPr xmlns:a="http://schemas.openxmlformats.org/drawingml/2006/main" sz="3800" i="1">
                    <a:solidFill>
                      <a:srgbClr val="FF9300"/>
                    </a:solidFill>
                    <a:latin typeface="Cambria Math" panose="02040503050406030204" pitchFamily="18" charset="0"/>
                  </a:rPr>
                  <m:t>d</m:t>
                </m:r>
              </m:oMath>
            </a14:m>
            <a:r>
              <a:t> est la distance du système au Soleil et </a:t>
            </a:r>
            <a14:m>
              <m:oMath>
                <m:r>
                  <a:rPr xmlns:a="http://schemas.openxmlformats.org/drawingml/2006/main" sz="4250" i="1">
                    <a:solidFill>
                      <a:srgbClr val="FF9300"/>
                    </a:solidFill>
                    <a:latin typeface="Cambria Math" panose="02040503050406030204" pitchFamily="18" charset="0"/>
                  </a:rPr>
                  <m:t>a</m:t>
                </m:r>
              </m:oMath>
            </a14:m>
            <a:r>
              <a:t> le demi grand axe de l'orbite de la planète. On constate à partir de cette équation que l'astrométrie est biaisée vers les planètes massives à grande période orbitale. </a:t>
            </a:r>
          </a:p>
          <a:p>
            <a:pPr algn="l" defTabSz="457200">
              <a:defRPr b="0" sz="3500">
                <a:solidFill>
                  <a:schemeClr val="accent4">
                    <a:hueOff val="-1081314"/>
                    <a:satOff val="4338"/>
                    <a:lumOff val="-8931"/>
                  </a:schemeClr>
                </a:solidFill>
                <a:latin typeface="Georgia"/>
                <a:ea typeface="Georgia"/>
                <a:cs typeface="Georgia"/>
                <a:sym typeface="Georgia"/>
              </a:defRPr>
            </a:pPr>
          </a:p>
          <a:p>
            <a:pPr algn="l" defTabSz="457200">
              <a:defRPr b="0" sz="3500">
                <a:solidFill>
                  <a:schemeClr val="accent4">
                    <a:hueOff val="-1081314"/>
                    <a:satOff val="4338"/>
                    <a:lumOff val="-8931"/>
                  </a:schemeClr>
                </a:solidFill>
                <a:latin typeface="Georgia"/>
                <a:ea typeface="Georgia"/>
                <a:cs typeface="Georgia"/>
                <a:sym typeface="Georgia"/>
              </a:defRPr>
            </a:pPr>
            <a:r>
              <a:t>A une distance de 10 pc, Jupiter induit un mouvement apparent du Soleil de 475 µas, la Terre seulement 0.3 µas, et l'ensemble des planètes du Système Solaire 500 µas. </a:t>
            </a:r>
          </a:p>
          <a:p>
            <a:pPr algn="l" defTabSz="457200">
              <a:defRPr b="0" sz="3500">
                <a:solidFill>
                  <a:schemeClr val="accent4">
                    <a:hueOff val="-1081314"/>
                    <a:satOff val="4338"/>
                    <a:lumOff val="-8931"/>
                  </a:schemeClr>
                </a:solidFill>
                <a:latin typeface="Georgia"/>
                <a:ea typeface="Georgia"/>
                <a:cs typeface="Georgia"/>
                <a:sym typeface="Georgia"/>
              </a:defRPr>
            </a:pPr>
          </a:p>
          <a:p>
            <a:pPr algn="l" defTabSz="457200">
              <a:defRPr b="0" sz="3500">
                <a:solidFill>
                  <a:schemeClr val="accent4">
                    <a:hueOff val="-1081314"/>
                    <a:satOff val="4338"/>
                    <a:lumOff val="-8931"/>
                  </a:schemeClr>
                </a:solidFill>
                <a:latin typeface="Georgia"/>
                <a:ea typeface="Georgia"/>
                <a:cs typeface="Georgia"/>
                <a:sym typeface="Georgia"/>
              </a:defRPr>
            </a:pPr>
            <a:r>
              <a:t>(µas : Unité de mesure d’angle plan égale au millionième de la seconde d’arc).</a:t>
            </a:r>
          </a:p>
          <a:p>
            <a:pPr algn="l" defTabSz="457200">
              <a:defRPr b="0" sz="3500">
                <a:solidFill>
                  <a:schemeClr val="accent4">
                    <a:hueOff val="-1081314"/>
                    <a:satOff val="4338"/>
                    <a:lumOff val="-8931"/>
                  </a:schemeClr>
                </a:solidFill>
                <a:latin typeface="Georgia"/>
                <a:ea typeface="Georgia"/>
                <a:cs typeface="Georgia"/>
                <a:sym typeface="Georgia"/>
              </a:defRPr>
            </a:pPr>
          </a:p>
          <a:p>
            <a:pPr algn="l" defTabSz="457200">
              <a:defRPr b="0" sz="3500">
                <a:solidFill>
                  <a:schemeClr val="accent4">
                    <a:hueOff val="-1081314"/>
                    <a:satOff val="4338"/>
                    <a:lumOff val="-8931"/>
                  </a:schemeClr>
                </a:solid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19" name="Avantages…"/>
          <p:cNvSpPr txBox="1"/>
          <p:nvPr/>
        </p:nvSpPr>
        <p:spPr>
          <a:xfrm>
            <a:off x="54292" y="-235775"/>
            <a:ext cx="24275416" cy="141875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p>
          <a:p>
            <a:pPr algn="l"/>
            <a:r>
              <a:t> </a:t>
            </a:r>
            <a:r>
              <a:rPr u="sng">
                <a:solidFill>
                  <a:schemeClr val="accent4">
                    <a:hueOff val="-1081314"/>
                    <a:satOff val="4338"/>
                    <a:lumOff val="-8931"/>
                  </a:schemeClr>
                </a:solidFill>
              </a:rPr>
              <a:t>Avantages</a:t>
            </a:r>
            <a:endParaRPr>
              <a:solidFill>
                <a:schemeClr val="accent4">
                  <a:hueOff val="-1081314"/>
                  <a:satOff val="4338"/>
                  <a:lumOff val="-8931"/>
                </a:schemeClr>
              </a:solidFill>
            </a:endParaRPr>
          </a:p>
          <a:p>
            <a:pPr algn="l">
              <a:defRPr>
                <a:solidFill>
                  <a:schemeClr val="accent4">
                    <a:hueOff val="-1081314"/>
                    <a:satOff val="4338"/>
                    <a:lumOff val="-8931"/>
                  </a:schemeClr>
                </a:solidFill>
              </a:defRPr>
            </a:pPr>
          </a:p>
          <a:p>
            <a:pPr algn="l">
              <a:defRPr>
                <a:solidFill>
                  <a:schemeClr val="accent4">
                    <a:hueOff val="-1081314"/>
                    <a:satOff val="4338"/>
                    <a:lumOff val="-8931"/>
                  </a:schemeClr>
                </a:solidFill>
              </a:defRPr>
            </a:pPr>
            <a:r>
              <a:t>Cette méthode peut être appliquée à un plus grand nombre de systèmes stellaires car cette méthode, comme la photométrie de transit, ne dépend pas de l'alignement quasi parfait de la planète lointaine avec la ligne de visée de la Terre.</a:t>
            </a:r>
          </a:p>
          <a:p>
            <a:pPr algn="l">
              <a:defRPr>
                <a:solidFill>
                  <a:schemeClr val="accent4">
                    <a:hueOff val="-1081314"/>
                    <a:satOff val="4338"/>
                    <a:lumOff val="-8931"/>
                  </a:schemeClr>
                </a:solidFill>
              </a:defRPr>
            </a:pPr>
          </a:p>
          <a:p>
            <a:pPr algn="l">
              <a:defRPr>
                <a:solidFill>
                  <a:schemeClr val="accent4">
                    <a:hueOff val="-1081314"/>
                    <a:satOff val="4338"/>
                    <a:lumOff val="-8931"/>
                  </a:schemeClr>
                </a:solidFill>
              </a:defRPr>
            </a:pPr>
            <a:r>
              <a:t>    1/ Contrairement à la méthode des vitesses radiales, l'astrométrie fournit une estimation précise de la masse d'une planète et pas seulement un chiffre minimum.</a:t>
            </a:r>
          </a:p>
          <a:p>
            <a:pPr algn="l">
              <a:defRPr>
                <a:solidFill>
                  <a:schemeClr val="accent4">
                    <a:hueOff val="-1081314"/>
                    <a:satOff val="4338"/>
                    <a:lumOff val="-8931"/>
                  </a:schemeClr>
                </a:solidFill>
              </a:defRPr>
            </a:pPr>
          </a:p>
          <a:p>
            <a:pPr algn="l">
              <a:defRPr>
                <a:solidFill>
                  <a:schemeClr val="accent4">
                    <a:hueOff val="-1081314"/>
                    <a:satOff val="4338"/>
                    <a:lumOff val="-8931"/>
                  </a:schemeClr>
                </a:solidFill>
              </a:defRPr>
            </a:pPr>
            <a:r>
              <a:t>    2/ L’astrométrie est plus efficace pour les systèmes d'étoiles et de planètes dont le plan orbital est face à la ligne de visée de l'observateur ou perpendiculaire à celle-ci. Plus le plan orbital d'une planète est proche d'une position face à la Terre, plus la composante de son mouvement qui peut être mesurée par astrométrie est importante.</a:t>
            </a:r>
          </a:p>
          <a:p>
            <a:pPr algn="l">
              <a:defRPr>
                <a:solidFill>
                  <a:schemeClr val="accent4">
                    <a:hueOff val="-1081314"/>
                    <a:satOff val="4338"/>
                    <a:lumOff val="-8931"/>
                  </a:schemeClr>
                </a:solidFill>
              </a:defRPr>
            </a:pPr>
          </a:p>
          <a:p>
            <a:pPr algn="l">
              <a:defRPr>
                <a:solidFill>
                  <a:schemeClr val="accent4">
                    <a:hueOff val="-1081314"/>
                    <a:satOff val="4338"/>
                    <a:lumOff val="-8931"/>
                  </a:schemeClr>
                </a:solidFill>
              </a:defRPr>
            </a:pPr>
            <a:r>
              <a:t>    3/ Cette méthode peut également convenir pour des systèmes stellaires ayant des planètes avec de longues périodes.</a:t>
            </a:r>
          </a:p>
          <a:p>
            <a:pPr algn="l">
              <a:defRPr u="sng">
                <a:solidFill>
                  <a:schemeClr val="accent4">
                    <a:hueOff val="-1081314"/>
                    <a:satOff val="4338"/>
                    <a:lumOff val="-8931"/>
                  </a:schemeClr>
                </a:solidFill>
              </a:defRPr>
            </a:pPr>
            <a:r>
              <a:t>Inconvénients</a:t>
            </a:r>
          </a:p>
          <a:p>
            <a:pPr algn="l">
              <a:defRPr>
                <a:solidFill>
                  <a:schemeClr val="accent4">
                    <a:hueOff val="-1081314"/>
                    <a:satOff val="4338"/>
                    <a:lumOff val="-8931"/>
                  </a:schemeClr>
                </a:solidFill>
              </a:defRPr>
            </a:pPr>
          </a:p>
          <a:p>
            <a:pPr algn="l">
              <a:defRPr>
                <a:solidFill>
                  <a:schemeClr val="accent4">
                    <a:hueOff val="-1081314"/>
                    <a:satOff val="4338"/>
                    <a:lumOff val="-8931"/>
                  </a:schemeClr>
                </a:solidFill>
              </a:defRPr>
            </a:pPr>
            <a:r>
              <a:t>    1/ L’astrométrie requiert un degré de précision plus élevé pour détecter les exoplanètes, ce qui a rarement été atteint, même avec les télescopes les plus grands et les plus avancés. Ainsi, la découverte de planètes extrasolaires par l'astrométrie est extrêmement difficile à réaliser.</a:t>
            </a:r>
          </a:p>
          <a:p>
            <a:pPr algn="l">
              <a:defRPr>
                <a:solidFill>
                  <a:schemeClr val="accent4">
                    <a:hueOff val="-1081314"/>
                    <a:satOff val="4338"/>
                    <a:lumOff val="-8931"/>
                  </a:schemeClr>
                </a:solidFill>
              </a:defRPr>
            </a:pPr>
          </a:p>
          <a:p>
            <a:pPr algn="l">
              <a:defRPr>
                <a:solidFill>
                  <a:schemeClr val="accent4">
                    <a:hueOff val="-1081314"/>
                    <a:satOff val="4338"/>
                    <a:lumOff val="-8931"/>
                  </a:schemeClr>
                </a:solidFill>
              </a:defRPr>
            </a:pPr>
            <a:r>
              <a:t>    2/ Bien qu'elle convienne bien aux systèmes stellaires qui ont de longues périodes orbitales, elle présente une difficulté inhérente. Afin de détecter une planète, il est nécessaire d'observer les déplacements périodiques répétés de son étoile mère. Cela signifie que l'étoile doit être observée pendant plus longtemps qu'une seule période orbitale.</a:t>
            </a:r>
          </a:p>
          <a:p>
            <a:pPr algn="l">
              <a:defRPr>
                <a:solidFill>
                  <a:schemeClr val="accent4">
                    <a:hueOff val="-1081314"/>
                    <a:satOff val="4338"/>
                    <a:lumOff val="-8931"/>
                  </a:schemeClr>
                </a:solidFill>
              </a:defRPr>
            </a:pPr>
          </a:p>
          <a:p>
            <a:pPr algn="l">
              <a:defRPr>
                <a:solidFill>
                  <a:schemeClr val="accent4">
                    <a:hueOff val="-1081314"/>
                    <a:satOff val="4338"/>
                    <a:lumOff val="-8931"/>
                  </a:schemeClr>
                </a:solidFill>
              </a:defRPr>
            </a:pPr>
            <a:r>
              <a:t>    3/ Les mesures astrométriques peuvent être affectées par les taches d'étoiles - les régions plus sombres sur la face d'une étoile qui semblent se déplacer lorsque l'étoile tourne.</a:t>
            </a:r>
          </a:p>
          <a:p>
            <a:pPr algn="l">
              <a:defRPr>
                <a:solidFill>
                  <a:schemeClr val="accent4">
                    <a:hueOff val="-1081314"/>
                    <a:satOff val="4338"/>
                    <a:lumOff val="-8931"/>
                  </a:schemeClr>
                </a:solidFill>
              </a:defRPr>
            </a:pPr>
          </a:p>
          <a:p>
            <a:pPr algn="l">
              <a:defRPr>
                <a:solidFill>
                  <a:schemeClr val="accent4">
                    <a:hueOff val="-1081314"/>
                    <a:satOff val="4338"/>
                    <a:lumOff val="-8931"/>
                  </a:schemeClr>
                </a:solidFill>
              </a:defRPr>
            </a:pPr>
            <a:r>
              <a:t>    4/ L’astrométrie nécessite des optiques extrêmement précises et est particulièrement difficile à réaliser depuis la surface de la Terre, car notre atmosphère déforme les rayons lumineux.</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27" name="radial velocity.mp4" descr="radial velocity.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874760" y="2179552"/>
            <a:ext cx="16634480" cy="9356896"/>
          </a:xfrm>
          <a:prstGeom prst="rect">
            <a:avLst/>
          </a:prstGeom>
          <a:ln w="12700">
            <a:miter lim="400000"/>
          </a:ln>
        </p:spPr>
      </p:pic>
      <p:sp>
        <p:nvSpPr>
          <p:cNvPr id="128" name="Méthode des vitesse radiales"/>
          <p:cNvSpPr txBox="1"/>
          <p:nvPr/>
        </p:nvSpPr>
        <p:spPr>
          <a:xfrm>
            <a:off x="5363523" y="641431"/>
            <a:ext cx="13656955" cy="20709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6900">
                <a:solidFill>
                  <a:srgbClr val="F27200"/>
                </a:solidFill>
                <a:latin typeface="Times New Roman"/>
                <a:ea typeface="Times New Roman"/>
                <a:cs typeface="Times New Roman"/>
                <a:sym typeface="Times New Roman"/>
              </a:defRPr>
            </a:lvl1pPr>
          </a:lstStyle>
          <a:p>
            <a:pPr/>
            <a:r>
              <a:t>Méthode des vitesse radiales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6032" fill="hold"/>
                                        <p:tgtEl>
                                          <p:spTgt spid="12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7"/>
                </p:tgtEl>
              </p:cMediaNode>
            </p:video>
            <p:seq concurrent="1" prevAc="none" nextAc="seek">
              <p:cTn id="8" evtFilter="cancelBubble" nodeType="interactiveSeq" restart="whenNotActive" fill="hold">
                <p:stCondLst>
                  <p:cond delay="0" evt="onClick">
                    <p:tgtEl>
                      <p:spTgt spid="12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27"/>
                                        </p:tgtEl>
                                      </p:cBhvr>
                                    </p:cmd>
                                  </p:childTnLst>
                                </p:cTn>
                              </p:par>
                            </p:childTnLst>
                          </p:cTn>
                        </p:par>
                      </p:childTnLst>
                    </p:cTn>
                  </p:par>
                </p:childTnLst>
              </p:cTn>
              <p:nextCondLst>
                <p:cond delay="0" evt="onClick">
                  <p:tgtEl>
                    <p:spTgt spid="12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30" name="Le 6 octobre 1995 Michel Mayor et Didier Queloz (de l'observatoire de Genève) annoncent la découverte du premier objet dont la masse en fait sans nul doute une planète en orbite autour d'une étoile de type solaire : le Jupiter chaud nommé 51 Pegasi b, en"/>
          <p:cNvSpPr txBox="1"/>
          <p:nvPr/>
        </p:nvSpPr>
        <p:spPr>
          <a:xfrm>
            <a:off x="1503087" y="1809312"/>
            <a:ext cx="21204282" cy="100973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6900">
                <a:solidFill>
                  <a:schemeClr val="accent4">
                    <a:hueOff val="-1081314"/>
                    <a:satOff val="4338"/>
                    <a:lumOff val="-8931"/>
                  </a:schemeClr>
                </a:solidFill>
                <a:latin typeface="Times New Roman"/>
                <a:ea typeface="Times New Roman"/>
                <a:cs typeface="Times New Roman"/>
                <a:sym typeface="Times New Roman"/>
              </a:defRPr>
            </a:pPr>
            <a:r>
              <a:t>Le 6 octobre 1995 Michel Mayor et Didier Queloz (de l'observatoire de Genève) annoncent la découverte du premier objet dont la masse en fait sans nul doute une planète en orbite autour d'une étoile de type solaire : le Jupiter chaud nommé </a:t>
            </a:r>
            <a:r>
              <a:rPr>
                <a:hlinkClick r:id="rId2" invalidUrl="" action="" tgtFrame="" tooltip="" history="1" highlightClick="0" endSnd="0"/>
              </a:rPr>
              <a:t>51 Pegasi b</a:t>
            </a:r>
            <a:r>
              <a:t>, en orbite autour de l'étoile </a:t>
            </a:r>
            <a:r>
              <a:rPr>
                <a:hlinkClick r:id="rId3" invalidUrl="" action="" tgtFrame="" tooltip="" history="1" highlightClick="0" endSnd="0"/>
              </a:rPr>
              <a:t>51 Pegasi</a:t>
            </a:r>
            <a:r>
              <a:rPr>
                <a:hlinkClick r:id="rId4" invalidUrl="" action="" tgtFrame="" tooltip="" history="1" highlightClick="0" endSnd="0"/>
              </a:rPr>
              <a:t>51</a:t>
            </a:r>
            <a:r>
              <a:t>. </a:t>
            </a:r>
          </a:p>
          <a:p>
            <a:pPr algn="l" defTabSz="457200">
              <a:defRPr b="0" sz="6900">
                <a:solidFill>
                  <a:schemeClr val="accent4">
                    <a:hueOff val="-1081314"/>
                    <a:satOff val="4338"/>
                    <a:lumOff val="-8931"/>
                  </a:schemeClr>
                </a:solidFill>
                <a:latin typeface="Times New Roman"/>
                <a:ea typeface="Times New Roman"/>
                <a:cs typeface="Times New Roman"/>
                <a:sym typeface="Times New Roman"/>
              </a:defRPr>
            </a:pPr>
            <a:r>
              <a:t>Cette découverte est faite grâce à des observations qu'ils ont réalisées à l'</a:t>
            </a:r>
            <a:r>
              <a:rPr>
                <a:hlinkClick r:id="rId5" invalidUrl="" action="" tgtFrame="" tooltip="" history="1" highlightClick="0" endSnd="0"/>
              </a:rPr>
              <a:t>observatoire de Haute-Provence</a:t>
            </a:r>
            <a:r>
              <a:t> par la </a:t>
            </a:r>
            <a:r>
              <a:rPr>
                <a:hlinkClick r:id="rId6" invalidUrl="" action="" tgtFrame="" tooltip="" history="1" highlightClick="0" endSnd="0"/>
              </a:rPr>
              <a:t>méthode des vitesses radiales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pic>
        <p:nvPicPr>
          <p:cNvPr id="132" name="page6image25264544.jpg" descr="page6image25264544.jpg"/>
          <p:cNvPicPr>
            <a:picLocks noChangeAspect="1"/>
          </p:cNvPicPr>
          <p:nvPr/>
        </p:nvPicPr>
        <p:blipFill>
          <a:blip r:embed="rId2">
            <a:extLst/>
          </a:blip>
          <a:stretch>
            <a:fillRect/>
          </a:stretch>
        </p:blipFill>
        <p:spPr>
          <a:xfrm>
            <a:off x="1454940" y="50703"/>
            <a:ext cx="21474120" cy="13614594"/>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hueOff val="-461056"/>
            <a:satOff val="4338"/>
            <a:lumOff val="-10225"/>
          </a:schemeClr>
        </a:solidFill>
      </p:bgPr>
    </p:bg>
    <p:spTree>
      <p:nvGrpSpPr>
        <p:cNvPr id="1" name=""/>
        <p:cNvGrpSpPr/>
        <p:nvPr/>
      </p:nvGrpSpPr>
      <p:grpSpPr>
        <a:xfrm>
          <a:off x="0" y="0"/>
          <a:ext cx="0" cy="0"/>
          <a:chOff x="0" y="0"/>
          <a:chExt cx="0" cy="0"/>
        </a:xfrm>
      </p:grpSpPr>
      <p:pic>
        <p:nvPicPr>
          <p:cNvPr id="134" name="Image" descr="Image"/>
          <p:cNvPicPr>
            <a:picLocks noChangeAspect="1"/>
          </p:cNvPicPr>
          <p:nvPr/>
        </p:nvPicPr>
        <p:blipFill>
          <a:blip r:embed="rId2">
            <a:extLst/>
          </a:blip>
          <a:srcRect l="0" t="4019" r="1936" b="1870"/>
          <a:stretch>
            <a:fillRect/>
          </a:stretch>
        </p:blipFill>
        <p:spPr>
          <a:xfrm>
            <a:off x="6450064" y="1402766"/>
            <a:ext cx="11483716" cy="8438327"/>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36" name="Équation"/>
          <p:cNvSpPr txBox="1"/>
          <p:nvPr/>
        </p:nvSpPr>
        <p:spPr>
          <a:xfrm>
            <a:off x="8345234" y="2696644"/>
            <a:ext cx="7693532" cy="461454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f>
                    <m:fPr>
                      <m:ctrlPr>
                        <a:rPr xmlns:a="http://schemas.openxmlformats.org/drawingml/2006/main" sz="16900" i="1">
                          <a:solidFill>
                            <a:srgbClr val="DC8400"/>
                          </a:solidFill>
                          <a:latin typeface="Cambria Math" panose="02040503050406030204" pitchFamily="18" charset="0"/>
                        </a:rPr>
                      </m:ctrlPr>
                      <m:type m:val="bar"/>
                    </m:fPr>
                    <m:num>
                      <m:r>
                        <m:rPr>
                          <m:sty m:val="p"/>
                        </m:rPr>
                        <a:rPr xmlns:a="http://schemas.openxmlformats.org/drawingml/2006/main" sz="16900" i="1">
                          <a:solidFill>
                            <a:srgbClr val="DC8400"/>
                          </a:solidFill>
                          <a:latin typeface="Cambria Math" panose="02040503050406030204" pitchFamily="18" charset="0"/>
                        </a:rPr>
                        <m:t>∂</m:t>
                      </m:r>
                      <m:r>
                        <a:rPr xmlns:a="http://schemas.openxmlformats.org/drawingml/2006/main" sz="16900" i="1">
                          <a:solidFill>
                            <a:srgbClr val="DC8400"/>
                          </a:solidFill>
                          <a:latin typeface="Cambria Math" panose="02040503050406030204" pitchFamily="18" charset="0"/>
                        </a:rPr>
                        <m:t>v</m:t>
                      </m:r>
                    </m:num>
                    <m:den>
                      <m:r>
                        <a:rPr xmlns:a="http://schemas.openxmlformats.org/drawingml/2006/main" sz="16900" i="1">
                          <a:solidFill>
                            <a:srgbClr val="DC8400"/>
                          </a:solidFill>
                          <a:latin typeface="Cambria Math" panose="02040503050406030204" pitchFamily="18" charset="0"/>
                        </a:rPr>
                        <m:t>c</m:t>
                      </m:r>
                    </m:den>
                  </m:f>
                  <m:r>
                    <a:rPr xmlns:a="http://schemas.openxmlformats.org/drawingml/2006/main" sz="16900" i="1">
                      <a:solidFill>
                        <a:srgbClr val="DC8400"/>
                      </a:solidFill>
                      <a:latin typeface="Cambria Math" panose="02040503050406030204" pitchFamily="18" charset="0"/>
                    </a:rPr>
                    <m:t>=</m:t>
                  </m:r>
                  <m:f>
                    <m:fPr>
                      <m:ctrlPr>
                        <a:rPr xmlns:a="http://schemas.openxmlformats.org/drawingml/2006/main" sz="16900" i="1">
                          <a:solidFill>
                            <a:srgbClr val="DC8400"/>
                          </a:solidFill>
                          <a:latin typeface="Cambria Math" panose="02040503050406030204" pitchFamily="18" charset="0"/>
                        </a:rPr>
                      </m:ctrlPr>
                      <m:type m:val="bar"/>
                    </m:fPr>
                    <m:num>
                      <m:r>
                        <m:rPr>
                          <m:sty m:val="p"/>
                        </m:rPr>
                        <a:rPr xmlns:a="http://schemas.openxmlformats.org/drawingml/2006/main" sz="16900" i="1">
                          <a:solidFill>
                            <a:srgbClr val="DC8400"/>
                          </a:solidFill>
                          <a:latin typeface="Cambria Math" panose="02040503050406030204" pitchFamily="18" charset="0"/>
                        </a:rPr>
                        <m:t>∂</m:t>
                      </m:r>
                      <m:r>
                        <a:rPr xmlns:a="http://schemas.openxmlformats.org/drawingml/2006/main" sz="16900" i="1">
                          <a:solidFill>
                            <a:srgbClr val="DC8400"/>
                          </a:solidFill>
                          <a:latin typeface="Cambria Math" panose="02040503050406030204" pitchFamily="18" charset="0"/>
                        </a:rPr>
                        <m:t>λ</m:t>
                      </m:r>
                    </m:num>
                    <m:den>
                      <m:r>
                        <a:rPr xmlns:a="http://schemas.openxmlformats.org/drawingml/2006/main" sz="16900" i="1">
                          <a:solidFill>
                            <a:srgbClr val="DC8400"/>
                          </a:solidFill>
                          <a:latin typeface="Cambria Math" panose="02040503050406030204" pitchFamily="18" charset="0"/>
                        </a:rPr>
                        <m:t>λ</m:t>
                      </m:r>
                    </m:den>
                  </m:f>
                </m:oMath>
              </m:oMathPara>
            </a14:m>
            <a:endParaRPr sz="16900">
              <a:solidFill>
                <a:srgbClr val="DD8400"/>
              </a:solidFill>
            </a:endParaRPr>
          </a:p>
        </p:txBody>
      </p:sp>
      <p:sp>
        <p:nvSpPr>
          <p:cNvPr id="137" name="Glissement de longue d’onde en fonction de la vitesse de déplacement de l’étoile"/>
          <p:cNvSpPr txBox="1"/>
          <p:nvPr/>
        </p:nvSpPr>
        <p:spPr>
          <a:xfrm>
            <a:off x="400939" y="9094468"/>
            <a:ext cx="23582123" cy="19882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70000"/>
              </a:lnSpc>
              <a:defRPr spc="-140" sz="7000">
                <a:solidFill>
                  <a:srgbClr val="FFA728"/>
                </a:solidFill>
                <a:latin typeface="Superclarendon Regular"/>
                <a:ea typeface="Superclarendon Regular"/>
                <a:cs typeface="Superclarendon Regular"/>
                <a:sym typeface="Superclarendon Regular"/>
              </a:defRPr>
            </a:lvl1pPr>
          </a:lstStyle>
          <a:p>
            <a:pPr/>
            <a:r>
              <a:t>Glissement de longue d’onde en fonction de la vitesse de déplacement de l’étoile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pic>
        <p:nvPicPr>
          <p:cNvPr id="139" name="page8image25850672.jpg" descr="page8image25850672.jpg"/>
          <p:cNvPicPr>
            <a:picLocks noChangeAspect="1"/>
          </p:cNvPicPr>
          <p:nvPr/>
        </p:nvPicPr>
        <p:blipFill>
          <a:blip r:embed="rId2">
            <a:extLst/>
          </a:blip>
          <a:stretch>
            <a:fillRect/>
          </a:stretch>
        </p:blipFill>
        <p:spPr>
          <a:xfrm>
            <a:off x="1154860" y="2064687"/>
            <a:ext cx="12409255" cy="9586626"/>
          </a:xfrm>
          <a:prstGeom prst="rect">
            <a:avLst/>
          </a:prstGeom>
          <a:ln w="12700">
            <a:miter lim="400000"/>
          </a:ln>
        </p:spPr>
      </p:pic>
      <p:pic>
        <p:nvPicPr>
          <p:cNvPr id="140" name="page9image25506608.png" descr="page9image25506608.png"/>
          <p:cNvPicPr>
            <a:picLocks noChangeAspect="1"/>
          </p:cNvPicPr>
          <p:nvPr/>
        </p:nvPicPr>
        <p:blipFill>
          <a:blip r:embed="rId3">
            <a:extLst/>
          </a:blip>
          <a:stretch>
            <a:fillRect/>
          </a:stretch>
        </p:blipFill>
        <p:spPr>
          <a:xfrm>
            <a:off x="14379055" y="2179868"/>
            <a:ext cx="8885312" cy="9356264"/>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